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9"/>
  </p:notesMasterIdLst>
  <p:sldIdLst>
    <p:sldId id="311" r:id="rId3"/>
    <p:sldId id="284" r:id="rId4"/>
    <p:sldId id="270" r:id="rId5"/>
    <p:sldId id="314" r:id="rId6"/>
    <p:sldId id="257" r:id="rId7"/>
    <p:sldId id="315" r:id="rId8"/>
    <p:sldId id="316" r:id="rId9"/>
    <p:sldId id="317" r:id="rId10"/>
    <p:sldId id="318" r:id="rId11"/>
    <p:sldId id="319" r:id="rId12"/>
    <p:sldId id="273" r:id="rId13"/>
    <p:sldId id="324" r:id="rId14"/>
    <p:sldId id="323" r:id="rId15"/>
    <p:sldId id="325" r:id="rId16"/>
    <p:sldId id="321" r:id="rId17"/>
    <p:sldId id="322" r:id="rId18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8246E"/>
    <a:srgbClr val="C00000"/>
    <a:srgbClr val="53A3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387" autoAdjust="0"/>
  </p:normalViewPr>
  <p:slideViewPr>
    <p:cSldViewPr>
      <p:cViewPr varScale="1">
        <p:scale>
          <a:sx n="103" d="100"/>
          <a:sy n="103" d="100"/>
        </p:scale>
        <p:origin x="874" y="77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eg"/><Relationship Id="rId1" Type="http://schemas.openxmlformats.org/officeDocument/2006/relationships/image" Target="../media/image9.jp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eg"/><Relationship Id="rId1" Type="http://schemas.openxmlformats.org/officeDocument/2006/relationships/image" Target="../media/image9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763000C-AA07-4D9A-A7B2-4D9C7967EEDA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8DBE7E85-1323-4D52-AC93-73A00A941964}">
      <dgm:prSet phldrT="[Текст]" custT="1"/>
      <dgm:spPr>
        <a:solidFill>
          <a:srgbClr val="0070C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ru-RU" sz="1500" dirty="0" smtClean="0">
              <a:solidFill>
                <a:schemeClr val="bg1"/>
              </a:solidFill>
              <a:ea typeface="Times New Roman" panose="02020603050405020304" pitchFamily="18" charset="0"/>
            </a:rPr>
            <a:t>обучающиеся по образовательным программам начального общего, основного общего и среднего общего образования в форме семейного образования, </a:t>
          </a:r>
          <a:r>
            <a:rPr lang="en-US" sz="1500" dirty="0" err="1" smtClean="0">
              <a:solidFill>
                <a:schemeClr val="bg1"/>
              </a:solidFill>
              <a:ea typeface="Times New Roman" panose="02020603050405020304" pitchFamily="18" charset="0"/>
            </a:rPr>
            <a:t>имеющие</a:t>
          </a:r>
          <a:r>
            <a:rPr lang="en-US" sz="1500" dirty="0" smtClean="0">
              <a:solidFill>
                <a:schemeClr val="bg1"/>
              </a:solidFill>
              <a:ea typeface="Times New Roman" panose="02020603050405020304" pitchFamily="18" charset="0"/>
            </a:rPr>
            <a:t> и </a:t>
          </a:r>
          <a:r>
            <a:rPr lang="ru-RU" sz="1500" dirty="0" smtClean="0">
              <a:solidFill>
                <a:schemeClr val="bg1"/>
              </a:solidFill>
              <a:ea typeface="Times New Roman" panose="02020603050405020304" pitchFamily="18" charset="0"/>
            </a:rPr>
            <a:t>не ликвидировавшие в установленные сроки академической задолженности, </a:t>
          </a:r>
          <a:r>
            <a:rPr lang="ru-RU" sz="1500" b="1" dirty="0" smtClean="0">
              <a:solidFill>
                <a:schemeClr val="bg1"/>
              </a:solidFill>
              <a:ea typeface="Times New Roman" panose="02020603050405020304" pitchFamily="18" charset="0"/>
            </a:rPr>
            <a:t>продолжают получать образование в образовательной организации</a:t>
          </a:r>
          <a:r>
            <a:rPr lang="en-US" sz="1500" b="1" dirty="0" smtClean="0">
              <a:solidFill>
                <a:schemeClr val="bg1"/>
              </a:solidFill>
              <a:ea typeface="Times New Roman" panose="02020603050405020304" pitchFamily="18" charset="0"/>
            </a:rPr>
            <a:t> (ч.10 ст.58)</a:t>
          </a:r>
          <a:endParaRPr lang="ru-RU" sz="1500" dirty="0">
            <a:solidFill>
              <a:schemeClr val="bg1"/>
            </a:solidFill>
          </a:endParaRPr>
        </a:p>
      </dgm:t>
    </dgm:pt>
    <dgm:pt modelId="{294D97B5-B812-4900-912C-AD99F58D131A}" type="parTrans" cxnId="{4A51D0FC-CAE9-479D-A93F-FEFFC6BF1377}">
      <dgm:prSet/>
      <dgm:spPr/>
      <dgm:t>
        <a:bodyPr/>
        <a:lstStyle/>
        <a:p>
          <a:endParaRPr lang="ru-RU"/>
        </a:p>
      </dgm:t>
    </dgm:pt>
    <dgm:pt modelId="{59EF275A-C09E-4E09-984A-48E911F35186}" type="sibTrans" cxnId="{4A51D0FC-CAE9-479D-A93F-FEFFC6BF1377}">
      <dgm:prSet/>
      <dgm:spPr/>
      <dgm:t>
        <a:bodyPr/>
        <a:lstStyle/>
        <a:p>
          <a:endParaRPr lang="ru-RU"/>
        </a:p>
      </dgm:t>
    </dgm:pt>
    <dgm:pt modelId="{A4934345-AA13-4510-B627-6FF15AE088FC}">
      <dgm:prSet phldrT="[Текст]" custT="1"/>
      <dgm:spPr>
        <a:solidFill>
          <a:srgbClr val="0070C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ru-RU" sz="1500" dirty="0" smtClean="0"/>
            <a:t>ответственность несут </a:t>
          </a:r>
          <a:r>
            <a:rPr lang="ru-RU" sz="1500" b="1" dirty="0" smtClean="0"/>
            <a:t>родители,</a:t>
          </a:r>
          <a:r>
            <a:rPr lang="ru-RU" sz="1500" dirty="0" smtClean="0"/>
            <a:t> которые </a:t>
          </a:r>
          <a:r>
            <a:rPr lang="ru-RU" sz="1500" b="1" dirty="0" smtClean="0"/>
            <a:t>обязаны</a:t>
          </a:r>
          <a:r>
            <a:rPr lang="ru-RU" sz="1500" dirty="0" smtClean="0"/>
            <a:t> обеспечить получение детьми общего образования </a:t>
          </a:r>
          <a:r>
            <a:rPr lang="ru-RU" sz="1500" b="1" dirty="0" smtClean="0"/>
            <a:t>(п.1. ч.4 ст. 44)</a:t>
          </a:r>
          <a:r>
            <a:rPr lang="en-US" sz="1500" b="1" dirty="0" smtClean="0"/>
            <a:t>, </a:t>
          </a:r>
          <a:r>
            <a:rPr lang="en-US" sz="1500" b="1" dirty="0" err="1" smtClean="0"/>
            <a:t>родители</a:t>
          </a:r>
          <a:r>
            <a:rPr lang="en-US" sz="1500" b="1" dirty="0" smtClean="0"/>
            <a:t> </a:t>
          </a:r>
          <a:r>
            <a:rPr lang="ru-RU" sz="1500" b="1" i="0" dirty="0" smtClean="0"/>
            <a:t>обязаны </a:t>
          </a:r>
          <a:r>
            <a:rPr lang="ru-RU" sz="1500" b="0" i="0" dirty="0" smtClean="0"/>
            <a:t>создать условия обучающемуся для ликвидации академической задолженности и обеспечить контроль за своевременностью ее ликвидации</a:t>
          </a:r>
          <a:r>
            <a:rPr lang="en-US" sz="1500" b="0" i="0" dirty="0" smtClean="0"/>
            <a:t> </a:t>
          </a:r>
          <a:r>
            <a:rPr lang="en-US" sz="1500" b="1" dirty="0" smtClean="0">
              <a:solidFill>
                <a:schemeClr val="bg1"/>
              </a:solidFill>
              <a:ea typeface="Times New Roman" panose="02020603050405020304" pitchFamily="18" charset="0"/>
            </a:rPr>
            <a:t>(ч.4 ст.58)</a:t>
          </a:r>
          <a:endParaRPr lang="ru-RU" sz="1500" dirty="0"/>
        </a:p>
      </dgm:t>
    </dgm:pt>
    <dgm:pt modelId="{4B8A4484-1B17-4283-8137-511032D895BC}" type="parTrans" cxnId="{DD51CF8F-1053-451C-8C14-C47FBED3EFC9}">
      <dgm:prSet/>
      <dgm:spPr/>
      <dgm:t>
        <a:bodyPr/>
        <a:lstStyle/>
        <a:p>
          <a:endParaRPr lang="ru-RU"/>
        </a:p>
      </dgm:t>
    </dgm:pt>
    <dgm:pt modelId="{AAC91C19-5CA3-4929-982E-E4CC83677CFC}" type="sibTrans" cxnId="{DD51CF8F-1053-451C-8C14-C47FBED3EFC9}">
      <dgm:prSet/>
      <dgm:spPr/>
      <dgm:t>
        <a:bodyPr/>
        <a:lstStyle/>
        <a:p>
          <a:endParaRPr lang="ru-RU"/>
        </a:p>
      </dgm:t>
    </dgm:pt>
    <dgm:pt modelId="{3D68F58E-3942-47D8-A440-3D4CE3C31EA0}">
      <dgm:prSet phldrT="[Текст]" custT="1"/>
      <dgm:spPr>
        <a:solidFill>
          <a:srgbClr val="0070C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ru-RU" sz="1500" dirty="0" smtClean="0"/>
            <a:t>В</a:t>
          </a:r>
          <a:r>
            <a:rPr lang="en-US" sz="1500" dirty="0" smtClean="0"/>
            <a:t> </a:t>
          </a:r>
          <a:r>
            <a:rPr lang="en-US" sz="1500" dirty="0" err="1" smtClean="0"/>
            <a:t>случае</a:t>
          </a:r>
          <a:r>
            <a:rPr lang="en-US" sz="1500" dirty="0" smtClean="0"/>
            <a:t> </a:t>
          </a:r>
          <a:r>
            <a:rPr lang="en-US" sz="1500" dirty="0" err="1" smtClean="0"/>
            <a:t>невыполнения</a:t>
          </a:r>
          <a:r>
            <a:rPr lang="en-US" sz="1500" dirty="0" smtClean="0"/>
            <a:t> </a:t>
          </a:r>
          <a:r>
            <a:rPr lang="en-US" sz="1500" dirty="0" err="1" smtClean="0"/>
            <a:t>данных</a:t>
          </a:r>
          <a:r>
            <a:rPr lang="en-US" sz="1500" dirty="0" smtClean="0"/>
            <a:t> </a:t>
          </a:r>
          <a:r>
            <a:rPr lang="en-US" sz="1500" dirty="0" err="1" smtClean="0"/>
            <a:t>обязанностей</a:t>
          </a:r>
          <a:r>
            <a:rPr lang="en-US" sz="1500" dirty="0" smtClean="0"/>
            <a:t> </a:t>
          </a:r>
          <a:r>
            <a:rPr lang="en-US" sz="1500" dirty="0" err="1" smtClean="0"/>
            <a:t>муниципальные</a:t>
          </a:r>
          <a:r>
            <a:rPr lang="en-US" sz="1500" dirty="0" smtClean="0"/>
            <a:t> </a:t>
          </a:r>
          <a:r>
            <a:rPr lang="en-US" sz="1500" dirty="0" err="1" smtClean="0"/>
            <a:t>органы</a:t>
          </a:r>
          <a:r>
            <a:rPr lang="en-US" sz="1500" dirty="0" smtClean="0"/>
            <a:t> </a:t>
          </a:r>
          <a:r>
            <a:rPr lang="en-US" sz="1500" dirty="0" err="1" smtClean="0"/>
            <a:t>управления</a:t>
          </a:r>
          <a:r>
            <a:rPr lang="en-US" sz="1500" dirty="0" smtClean="0"/>
            <a:t> образованием </a:t>
          </a:r>
          <a:r>
            <a:rPr lang="en-US" sz="1500" dirty="0" err="1" smtClean="0"/>
            <a:t>обращаются</a:t>
          </a:r>
          <a:r>
            <a:rPr lang="en-US" sz="1500" dirty="0" smtClean="0"/>
            <a:t> в </a:t>
          </a:r>
          <a:r>
            <a:rPr lang="en-US" sz="1500" dirty="0" err="1" smtClean="0"/>
            <a:t>установленном</a:t>
          </a:r>
          <a:r>
            <a:rPr lang="en-US" sz="1500" dirty="0" smtClean="0"/>
            <a:t> </a:t>
          </a:r>
          <a:r>
            <a:rPr lang="en-US" sz="1500" dirty="0" err="1" smtClean="0"/>
            <a:t>порядке</a:t>
          </a:r>
          <a:r>
            <a:rPr lang="en-US" sz="1500" dirty="0" smtClean="0"/>
            <a:t> в КДН и </a:t>
          </a:r>
          <a:r>
            <a:rPr lang="en-US" sz="1500" dirty="0" err="1" smtClean="0"/>
            <a:t>иные</a:t>
          </a:r>
          <a:r>
            <a:rPr lang="en-US" sz="1500" dirty="0" smtClean="0"/>
            <a:t> </a:t>
          </a:r>
          <a:r>
            <a:rPr lang="en-US" sz="1500" dirty="0" err="1" smtClean="0"/>
            <a:t>органы</a:t>
          </a:r>
          <a:r>
            <a:rPr lang="en-US" sz="1500" dirty="0" smtClean="0"/>
            <a:t> </a:t>
          </a:r>
          <a:r>
            <a:rPr lang="en-US" sz="1500" b="1" dirty="0" smtClean="0"/>
            <a:t>о </a:t>
          </a:r>
          <a:r>
            <a:rPr lang="en-US" sz="1500" b="1" dirty="0" err="1" smtClean="0"/>
            <a:t>несоблюдении</a:t>
          </a:r>
          <a:r>
            <a:rPr lang="en-US" sz="1500" b="1" dirty="0" smtClean="0"/>
            <a:t> </a:t>
          </a:r>
          <a:r>
            <a:rPr lang="en-US" sz="1500" b="1" dirty="0" err="1" smtClean="0"/>
            <a:t>прав</a:t>
          </a:r>
          <a:r>
            <a:rPr lang="en-US" sz="1500" b="1" dirty="0" smtClean="0"/>
            <a:t> </a:t>
          </a:r>
          <a:r>
            <a:rPr lang="en-US" sz="1500" b="1" dirty="0" err="1" smtClean="0"/>
            <a:t>ребенка</a:t>
          </a:r>
          <a:endParaRPr lang="ru-RU" sz="1500" b="1" dirty="0"/>
        </a:p>
      </dgm:t>
    </dgm:pt>
    <dgm:pt modelId="{8E5A56D8-61F3-49F1-90BA-57D5AED8F4B4}" type="parTrans" cxnId="{1E4C5876-359C-4ACB-BBDC-C2D6E95168FD}">
      <dgm:prSet/>
      <dgm:spPr/>
      <dgm:t>
        <a:bodyPr/>
        <a:lstStyle/>
        <a:p>
          <a:endParaRPr lang="ru-RU"/>
        </a:p>
      </dgm:t>
    </dgm:pt>
    <dgm:pt modelId="{1FF6750A-003E-4908-BAD7-BEC1B439F1EC}" type="sibTrans" cxnId="{1E4C5876-359C-4ACB-BBDC-C2D6E95168FD}">
      <dgm:prSet/>
      <dgm:spPr/>
      <dgm:t>
        <a:bodyPr/>
        <a:lstStyle/>
        <a:p>
          <a:endParaRPr lang="ru-RU"/>
        </a:p>
      </dgm:t>
    </dgm:pt>
    <dgm:pt modelId="{91BD9235-4C56-45F4-9F98-A9F04CDD0DF8}" type="pres">
      <dgm:prSet presAssocID="{E763000C-AA07-4D9A-A7B2-4D9C7967EEDA}" presName="linearFlow" presStyleCnt="0">
        <dgm:presLayoutVars>
          <dgm:dir/>
          <dgm:resizeHandles val="exact"/>
        </dgm:presLayoutVars>
      </dgm:prSet>
      <dgm:spPr/>
    </dgm:pt>
    <dgm:pt modelId="{1589B0B1-2AC0-4C6E-80B1-46190A56F43C}" type="pres">
      <dgm:prSet presAssocID="{8DBE7E85-1323-4D52-AC93-73A00A941964}" presName="composite" presStyleCnt="0"/>
      <dgm:spPr/>
    </dgm:pt>
    <dgm:pt modelId="{6F9BE621-B094-498F-A63A-9759E5B36849}" type="pres">
      <dgm:prSet presAssocID="{8DBE7E85-1323-4D52-AC93-73A00A941964}" presName="imgShp" presStyleLbl="fgImgPlace1" presStyleIdx="0" presStyleCnt="3" custLinFactNeighborX="-72243" custLinFactNeighborY="3005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000" b="-3000"/>
          </a:stretch>
        </a:blip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2F76D8EF-D82F-44CC-88B7-E9AF8344EC86}" type="pres">
      <dgm:prSet presAssocID="{8DBE7E85-1323-4D52-AC93-73A00A941964}" presName="txShp" presStyleLbl="node1" presStyleIdx="0" presStyleCnt="3" custScaleX="132832" custLinFactNeighborY="269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01584E-1593-4922-A9CB-D375E096C9F5}" type="pres">
      <dgm:prSet presAssocID="{59EF275A-C09E-4E09-984A-48E911F35186}" presName="spacing" presStyleCnt="0"/>
      <dgm:spPr/>
    </dgm:pt>
    <dgm:pt modelId="{0ECEBD48-D0FC-45F5-8DCA-59A520472DE7}" type="pres">
      <dgm:prSet presAssocID="{A4934345-AA13-4510-B627-6FF15AE088FC}" presName="composite" presStyleCnt="0"/>
      <dgm:spPr/>
    </dgm:pt>
    <dgm:pt modelId="{D28FADD6-90DF-44E3-8A45-314F7F62AAE3}" type="pres">
      <dgm:prSet presAssocID="{A4934345-AA13-4510-B627-6FF15AE088FC}" presName="imgShp" presStyleLbl="fgImgPlace1" presStyleIdx="1" presStyleCnt="3" custLinFactNeighborX="-78643" custLinFactNeighborY="14203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BC33A19F-DC75-4093-A217-DC2433640C89}" type="pres">
      <dgm:prSet presAssocID="{A4934345-AA13-4510-B627-6FF15AE088FC}" presName="txShp" presStyleLbl="node1" presStyleIdx="1" presStyleCnt="3" custScaleX="132832" custLinFactNeighborY="147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6121DD-3E95-496E-8896-E48677FD855A}" type="pres">
      <dgm:prSet presAssocID="{AAC91C19-5CA3-4929-982E-E4CC83677CFC}" presName="spacing" presStyleCnt="0"/>
      <dgm:spPr/>
    </dgm:pt>
    <dgm:pt modelId="{057A6721-B479-42C6-8596-A0C95B3EAD1A}" type="pres">
      <dgm:prSet presAssocID="{3D68F58E-3942-47D8-A440-3D4CE3C31EA0}" presName="composite" presStyleCnt="0"/>
      <dgm:spPr/>
    </dgm:pt>
    <dgm:pt modelId="{76EBE214-091F-4571-9D19-59765F6E8252}" type="pres">
      <dgm:prSet presAssocID="{3D68F58E-3942-47D8-A440-3D4CE3C31EA0}" presName="imgShp" presStyleLbl="fgImgPlace1" presStyleIdx="2" presStyleCnt="3" custLinFactNeighborX="-72243" custLinFactNeighborY="-2348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5A22E43C-88A8-4E40-8ED4-23CCCE01B439}" type="pres">
      <dgm:prSet presAssocID="{3D68F58E-3942-47D8-A440-3D4CE3C31EA0}" presName="txShp" presStyleLbl="node1" presStyleIdx="2" presStyleCnt="3" custScaleX="13205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E4C5876-359C-4ACB-BBDC-C2D6E95168FD}" srcId="{E763000C-AA07-4D9A-A7B2-4D9C7967EEDA}" destId="{3D68F58E-3942-47D8-A440-3D4CE3C31EA0}" srcOrd="2" destOrd="0" parTransId="{8E5A56D8-61F3-49F1-90BA-57D5AED8F4B4}" sibTransId="{1FF6750A-003E-4908-BAD7-BEC1B439F1EC}"/>
    <dgm:cxn modelId="{E33B2CD6-FF34-4601-A2BB-BF9F72120C2A}" type="presOf" srcId="{3D68F58E-3942-47D8-A440-3D4CE3C31EA0}" destId="{5A22E43C-88A8-4E40-8ED4-23CCCE01B439}" srcOrd="0" destOrd="0" presId="urn:microsoft.com/office/officeart/2005/8/layout/vList3"/>
    <dgm:cxn modelId="{0F7FE9A3-DBEC-4E9C-ADDE-0A617D14172F}" type="presOf" srcId="{A4934345-AA13-4510-B627-6FF15AE088FC}" destId="{BC33A19F-DC75-4093-A217-DC2433640C89}" srcOrd="0" destOrd="0" presId="urn:microsoft.com/office/officeart/2005/8/layout/vList3"/>
    <dgm:cxn modelId="{07AC7F5B-5FAA-42B9-BDBA-BCCF6BAE4348}" type="presOf" srcId="{E763000C-AA07-4D9A-A7B2-4D9C7967EEDA}" destId="{91BD9235-4C56-45F4-9F98-A9F04CDD0DF8}" srcOrd="0" destOrd="0" presId="urn:microsoft.com/office/officeart/2005/8/layout/vList3"/>
    <dgm:cxn modelId="{DD51CF8F-1053-451C-8C14-C47FBED3EFC9}" srcId="{E763000C-AA07-4D9A-A7B2-4D9C7967EEDA}" destId="{A4934345-AA13-4510-B627-6FF15AE088FC}" srcOrd="1" destOrd="0" parTransId="{4B8A4484-1B17-4283-8137-511032D895BC}" sibTransId="{AAC91C19-5CA3-4929-982E-E4CC83677CFC}"/>
    <dgm:cxn modelId="{4A51D0FC-CAE9-479D-A93F-FEFFC6BF1377}" srcId="{E763000C-AA07-4D9A-A7B2-4D9C7967EEDA}" destId="{8DBE7E85-1323-4D52-AC93-73A00A941964}" srcOrd="0" destOrd="0" parTransId="{294D97B5-B812-4900-912C-AD99F58D131A}" sibTransId="{59EF275A-C09E-4E09-984A-48E911F35186}"/>
    <dgm:cxn modelId="{85F9E382-9328-432E-827C-005FA02949B5}" type="presOf" srcId="{8DBE7E85-1323-4D52-AC93-73A00A941964}" destId="{2F76D8EF-D82F-44CC-88B7-E9AF8344EC86}" srcOrd="0" destOrd="0" presId="urn:microsoft.com/office/officeart/2005/8/layout/vList3"/>
    <dgm:cxn modelId="{59957104-EFFB-4FAD-BD1B-1D0AA4D4A842}" type="presParOf" srcId="{91BD9235-4C56-45F4-9F98-A9F04CDD0DF8}" destId="{1589B0B1-2AC0-4C6E-80B1-46190A56F43C}" srcOrd="0" destOrd="0" presId="urn:microsoft.com/office/officeart/2005/8/layout/vList3"/>
    <dgm:cxn modelId="{150CEE71-D1BA-46B7-8EA4-1071B30D9697}" type="presParOf" srcId="{1589B0B1-2AC0-4C6E-80B1-46190A56F43C}" destId="{6F9BE621-B094-498F-A63A-9759E5B36849}" srcOrd="0" destOrd="0" presId="urn:microsoft.com/office/officeart/2005/8/layout/vList3"/>
    <dgm:cxn modelId="{70CA0405-B145-4796-9822-796A8F454345}" type="presParOf" srcId="{1589B0B1-2AC0-4C6E-80B1-46190A56F43C}" destId="{2F76D8EF-D82F-44CC-88B7-E9AF8344EC86}" srcOrd="1" destOrd="0" presId="urn:microsoft.com/office/officeart/2005/8/layout/vList3"/>
    <dgm:cxn modelId="{EA053C82-654A-455B-AED2-35CCBB04DCB5}" type="presParOf" srcId="{91BD9235-4C56-45F4-9F98-A9F04CDD0DF8}" destId="{8701584E-1593-4922-A9CB-D375E096C9F5}" srcOrd="1" destOrd="0" presId="urn:microsoft.com/office/officeart/2005/8/layout/vList3"/>
    <dgm:cxn modelId="{3C202C8B-4E24-4503-B4AE-2512673F13B3}" type="presParOf" srcId="{91BD9235-4C56-45F4-9F98-A9F04CDD0DF8}" destId="{0ECEBD48-D0FC-45F5-8DCA-59A520472DE7}" srcOrd="2" destOrd="0" presId="urn:microsoft.com/office/officeart/2005/8/layout/vList3"/>
    <dgm:cxn modelId="{88C492D0-E976-45F1-B5E5-503DAD03B9CF}" type="presParOf" srcId="{0ECEBD48-D0FC-45F5-8DCA-59A520472DE7}" destId="{D28FADD6-90DF-44E3-8A45-314F7F62AAE3}" srcOrd="0" destOrd="0" presId="urn:microsoft.com/office/officeart/2005/8/layout/vList3"/>
    <dgm:cxn modelId="{AACF7D05-86B3-4E37-A8FB-17CB75FEA92F}" type="presParOf" srcId="{0ECEBD48-D0FC-45F5-8DCA-59A520472DE7}" destId="{BC33A19F-DC75-4093-A217-DC2433640C89}" srcOrd="1" destOrd="0" presId="urn:microsoft.com/office/officeart/2005/8/layout/vList3"/>
    <dgm:cxn modelId="{FFB33C41-1583-4519-A0E9-24E28B349D72}" type="presParOf" srcId="{91BD9235-4C56-45F4-9F98-A9F04CDD0DF8}" destId="{116121DD-3E95-496E-8896-E48677FD855A}" srcOrd="3" destOrd="0" presId="urn:microsoft.com/office/officeart/2005/8/layout/vList3"/>
    <dgm:cxn modelId="{86BAB252-CEF5-4558-B8A8-931B328C924E}" type="presParOf" srcId="{91BD9235-4C56-45F4-9F98-A9F04CDD0DF8}" destId="{057A6721-B479-42C6-8596-A0C95B3EAD1A}" srcOrd="4" destOrd="0" presId="urn:microsoft.com/office/officeart/2005/8/layout/vList3"/>
    <dgm:cxn modelId="{8CD5F79A-077F-49DA-B705-6D4442263211}" type="presParOf" srcId="{057A6721-B479-42C6-8596-A0C95B3EAD1A}" destId="{76EBE214-091F-4571-9D19-59765F6E8252}" srcOrd="0" destOrd="0" presId="urn:microsoft.com/office/officeart/2005/8/layout/vList3"/>
    <dgm:cxn modelId="{D698E8F3-EEDB-46FC-9E45-92D2CCCEFA65}" type="presParOf" srcId="{057A6721-B479-42C6-8596-A0C95B3EAD1A}" destId="{5A22E43C-88A8-4E40-8ED4-23CCCE01B439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76D8EF-D82F-44CC-88B7-E9AF8344EC86}">
      <dsp:nvSpPr>
        <dsp:cNvPr id="0" name=""/>
        <dsp:cNvSpPr/>
      </dsp:nvSpPr>
      <dsp:spPr>
        <a:xfrm rot="10800000">
          <a:off x="504058" y="303807"/>
          <a:ext cx="7632843" cy="1125096"/>
        </a:xfrm>
        <a:prstGeom prst="homePlate">
          <a:avLst/>
        </a:prstGeom>
        <a:solidFill>
          <a:srgbClr val="0070C0"/>
        </a:solidFill>
        <a:ln w="2540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6136" tIns="57150" rIns="10668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solidFill>
                <a:schemeClr val="bg1"/>
              </a:solidFill>
              <a:ea typeface="Times New Roman" panose="02020603050405020304" pitchFamily="18" charset="0"/>
            </a:rPr>
            <a:t>обучающиеся по образовательным программам начального общего, основного общего и среднего общего образования в форме семейного образования, </a:t>
          </a:r>
          <a:r>
            <a:rPr lang="en-US" sz="1500" kern="1200" dirty="0" err="1" smtClean="0">
              <a:solidFill>
                <a:schemeClr val="bg1"/>
              </a:solidFill>
              <a:ea typeface="Times New Roman" panose="02020603050405020304" pitchFamily="18" charset="0"/>
            </a:rPr>
            <a:t>имеющие</a:t>
          </a:r>
          <a:r>
            <a:rPr lang="en-US" sz="1500" kern="1200" dirty="0" smtClean="0">
              <a:solidFill>
                <a:schemeClr val="bg1"/>
              </a:solidFill>
              <a:ea typeface="Times New Roman" panose="02020603050405020304" pitchFamily="18" charset="0"/>
            </a:rPr>
            <a:t> и </a:t>
          </a:r>
          <a:r>
            <a:rPr lang="ru-RU" sz="1500" kern="1200" dirty="0" smtClean="0">
              <a:solidFill>
                <a:schemeClr val="bg1"/>
              </a:solidFill>
              <a:ea typeface="Times New Roman" panose="02020603050405020304" pitchFamily="18" charset="0"/>
            </a:rPr>
            <a:t>не ликвидировавшие в установленные сроки академической задолженности, </a:t>
          </a:r>
          <a:r>
            <a:rPr lang="ru-RU" sz="1500" b="1" kern="1200" dirty="0" smtClean="0">
              <a:solidFill>
                <a:schemeClr val="bg1"/>
              </a:solidFill>
              <a:ea typeface="Times New Roman" panose="02020603050405020304" pitchFamily="18" charset="0"/>
            </a:rPr>
            <a:t>продолжают получать образование в образовательной организации</a:t>
          </a:r>
          <a:r>
            <a:rPr lang="en-US" sz="1500" b="1" kern="1200" dirty="0" smtClean="0">
              <a:solidFill>
                <a:schemeClr val="bg1"/>
              </a:solidFill>
              <a:ea typeface="Times New Roman" panose="02020603050405020304" pitchFamily="18" charset="0"/>
            </a:rPr>
            <a:t> (ч.10 ст.58)</a:t>
          </a:r>
          <a:endParaRPr lang="ru-RU" sz="1500" kern="1200" dirty="0">
            <a:solidFill>
              <a:schemeClr val="bg1"/>
            </a:solidFill>
          </a:endParaRPr>
        </a:p>
      </dsp:txBody>
      <dsp:txXfrm rot="10800000">
        <a:off x="785332" y="303807"/>
        <a:ext cx="7351569" cy="1125096"/>
      </dsp:txXfrm>
    </dsp:sp>
    <dsp:sp modelId="{6F9BE621-B094-498F-A63A-9759E5B36849}">
      <dsp:nvSpPr>
        <dsp:cNvPr id="0" name=""/>
        <dsp:cNvSpPr/>
      </dsp:nvSpPr>
      <dsp:spPr>
        <a:xfrm>
          <a:off x="72008" y="338764"/>
          <a:ext cx="1125096" cy="1125096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000" b="-3000"/>
          </a:stretch>
        </a:blipFill>
        <a:ln w="2540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C33A19F-DC75-4093-A217-DC2433640C89}">
      <dsp:nvSpPr>
        <dsp:cNvPr id="0" name=""/>
        <dsp:cNvSpPr/>
      </dsp:nvSpPr>
      <dsp:spPr>
        <a:xfrm rot="10800000">
          <a:off x="504058" y="1626986"/>
          <a:ext cx="7632843" cy="1125096"/>
        </a:xfrm>
        <a:prstGeom prst="homePlate">
          <a:avLst/>
        </a:prstGeom>
        <a:solidFill>
          <a:srgbClr val="0070C0"/>
        </a:solidFill>
        <a:ln w="2540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6136" tIns="57150" rIns="10668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ответственность несут </a:t>
          </a:r>
          <a:r>
            <a:rPr lang="ru-RU" sz="1500" b="1" kern="1200" dirty="0" smtClean="0"/>
            <a:t>родители,</a:t>
          </a:r>
          <a:r>
            <a:rPr lang="ru-RU" sz="1500" kern="1200" dirty="0" smtClean="0"/>
            <a:t> которые </a:t>
          </a:r>
          <a:r>
            <a:rPr lang="ru-RU" sz="1500" b="1" kern="1200" dirty="0" smtClean="0"/>
            <a:t>обязаны</a:t>
          </a:r>
          <a:r>
            <a:rPr lang="ru-RU" sz="1500" kern="1200" dirty="0" smtClean="0"/>
            <a:t> обеспечить получение детьми общего образования </a:t>
          </a:r>
          <a:r>
            <a:rPr lang="ru-RU" sz="1500" b="1" kern="1200" dirty="0" smtClean="0"/>
            <a:t>(п.1. ч.4 ст. 44)</a:t>
          </a:r>
          <a:r>
            <a:rPr lang="en-US" sz="1500" b="1" kern="1200" dirty="0" smtClean="0"/>
            <a:t>, </a:t>
          </a:r>
          <a:r>
            <a:rPr lang="en-US" sz="1500" b="1" kern="1200" dirty="0" err="1" smtClean="0"/>
            <a:t>родители</a:t>
          </a:r>
          <a:r>
            <a:rPr lang="en-US" sz="1500" b="1" kern="1200" dirty="0" smtClean="0"/>
            <a:t> </a:t>
          </a:r>
          <a:r>
            <a:rPr lang="ru-RU" sz="1500" b="1" i="0" kern="1200" dirty="0" smtClean="0"/>
            <a:t>обязаны </a:t>
          </a:r>
          <a:r>
            <a:rPr lang="ru-RU" sz="1500" b="0" i="0" kern="1200" dirty="0" smtClean="0"/>
            <a:t>создать условия обучающемуся для ликвидации академической задолженности и обеспечить контроль за своевременностью ее ликвидации</a:t>
          </a:r>
          <a:r>
            <a:rPr lang="en-US" sz="1500" b="0" i="0" kern="1200" dirty="0" smtClean="0"/>
            <a:t> </a:t>
          </a:r>
          <a:r>
            <a:rPr lang="en-US" sz="1500" b="1" kern="1200" dirty="0" smtClean="0">
              <a:solidFill>
                <a:schemeClr val="bg1"/>
              </a:solidFill>
              <a:ea typeface="Times New Roman" panose="02020603050405020304" pitchFamily="18" charset="0"/>
            </a:rPr>
            <a:t>(ч.4 ст.58)</a:t>
          </a:r>
          <a:endParaRPr lang="ru-RU" sz="1500" kern="1200" dirty="0"/>
        </a:p>
      </dsp:txBody>
      <dsp:txXfrm rot="10800000">
        <a:off x="785332" y="1626986"/>
        <a:ext cx="7351569" cy="1125096"/>
      </dsp:txXfrm>
    </dsp:sp>
    <dsp:sp modelId="{D28FADD6-90DF-44E3-8A45-314F7F62AAE3}">
      <dsp:nvSpPr>
        <dsp:cNvPr id="0" name=""/>
        <dsp:cNvSpPr/>
      </dsp:nvSpPr>
      <dsp:spPr>
        <a:xfrm>
          <a:off x="2" y="1621361"/>
          <a:ext cx="1125096" cy="1125096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A22E43C-88A8-4E40-8ED4-23CCCE01B439}">
      <dsp:nvSpPr>
        <dsp:cNvPr id="0" name=""/>
        <dsp:cNvSpPr/>
      </dsp:nvSpPr>
      <dsp:spPr>
        <a:xfrm rot="10800000">
          <a:off x="526324" y="2922510"/>
          <a:ext cx="7588310" cy="1125096"/>
        </a:xfrm>
        <a:prstGeom prst="homePlate">
          <a:avLst/>
        </a:prstGeom>
        <a:solidFill>
          <a:srgbClr val="0070C0"/>
        </a:solidFill>
        <a:ln w="2540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6136" tIns="57150" rIns="10668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В</a:t>
          </a:r>
          <a:r>
            <a:rPr lang="en-US" sz="1500" kern="1200" dirty="0" smtClean="0"/>
            <a:t> </a:t>
          </a:r>
          <a:r>
            <a:rPr lang="en-US" sz="1500" kern="1200" dirty="0" err="1" smtClean="0"/>
            <a:t>случае</a:t>
          </a:r>
          <a:r>
            <a:rPr lang="en-US" sz="1500" kern="1200" dirty="0" smtClean="0"/>
            <a:t> </a:t>
          </a:r>
          <a:r>
            <a:rPr lang="en-US" sz="1500" kern="1200" dirty="0" err="1" smtClean="0"/>
            <a:t>невыполнения</a:t>
          </a:r>
          <a:r>
            <a:rPr lang="en-US" sz="1500" kern="1200" dirty="0" smtClean="0"/>
            <a:t> </a:t>
          </a:r>
          <a:r>
            <a:rPr lang="en-US" sz="1500" kern="1200" dirty="0" err="1" smtClean="0"/>
            <a:t>данных</a:t>
          </a:r>
          <a:r>
            <a:rPr lang="en-US" sz="1500" kern="1200" dirty="0" smtClean="0"/>
            <a:t> </a:t>
          </a:r>
          <a:r>
            <a:rPr lang="en-US" sz="1500" kern="1200" dirty="0" err="1" smtClean="0"/>
            <a:t>обязанностей</a:t>
          </a:r>
          <a:r>
            <a:rPr lang="en-US" sz="1500" kern="1200" dirty="0" smtClean="0"/>
            <a:t> </a:t>
          </a:r>
          <a:r>
            <a:rPr lang="en-US" sz="1500" kern="1200" dirty="0" err="1" smtClean="0"/>
            <a:t>муниципальные</a:t>
          </a:r>
          <a:r>
            <a:rPr lang="en-US" sz="1500" kern="1200" dirty="0" smtClean="0"/>
            <a:t> </a:t>
          </a:r>
          <a:r>
            <a:rPr lang="en-US" sz="1500" kern="1200" dirty="0" err="1" smtClean="0"/>
            <a:t>органы</a:t>
          </a:r>
          <a:r>
            <a:rPr lang="en-US" sz="1500" kern="1200" dirty="0" smtClean="0"/>
            <a:t> </a:t>
          </a:r>
          <a:r>
            <a:rPr lang="en-US" sz="1500" kern="1200" dirty="0" err="1" smtClean="0"/>
            <a:t>управления</a:t>
          </a:r>
          <a:r>
            <a:rPr lang="en-US" sz="1500" kern="1200" dirty="0" smtClean="0"/>
            <a:t> образованием </a:t>
          </a:r>
          <a:r>
            <a:rPr lang="en-US" sz="1500" kern="1200" dirty="0" err="1" smtClean="0"/>
            <a:t>обращаются</a:t>
          </a:r>
          <a:r>
            <a:rPr lang="en-US" sz="1500" kern="1200" dirty="0" smtClean="0"/>
            <a:t> в </a:t>
          </a:r>
          <a:r>
            <a:rPr lang="en-US" sz="1500" kern="1200" dirty="0" err="1" smtClean="0"/>
            <a:t>установленном</a:t>
          </a:r>
          <a:r>
            <a:rPr lang="en-US" sz="1500" kern="1200" dirty="0" smtClean="0"/>
            <a:t> </a:t>
          </a:r>
          <a:r>
            <a:rPr lang="en-US" sz="1500" kern="1200" dirty="0" err="1" smtClean="0"/>
            <a:t>порядке</a:t>
          </a:r>
          <a:r>
            <a:rPr lang="en-US" sz="1500" kern="1200" dirty="0" smtClean="0"/>
            <a:t> в КДН и </a:t>
          </a:r>
          <a:r>
            <a:rPr lang="en-US" sz="1500" kern="1200" dirty="0" err="1" smtClean="0"/>
            <a:t>иные</a:t>
          </a:r>
          <a:r>
            <a:rPr lang="en-US" sz="1500" kern="1200" dirty="0" smtClean="0"/>
            <a:t> </a:t>
          </a:r>
          <a:r>
            <a:rPr lang="en-US" sz="1500" kern="1200" dirty="0" err="1" smtClean="0"/>
            <a:t>органы</a:t>
          </a:r>
          <a:r>
            <a:rPr lang="en-US" sz="1500" kern="1200" dirty="0" smtClean="0"/>
            <a:t> </a:t>
          </a:r>
          <a:r>
            <a:rPr lang="en-US" sz="1500" b="1" kern="1200" dirty="0" smtClean="0"/>
            <a:t>о </a:t>
          </a:r>
          <a:r>
            <a:rPr lang="en-US" sz="1500" b="1" kern="1200" dirty="0" err="1" smtClean="0"/>
            <a:t>несоблюдении</a:t>
          </a:r>
          <a:r>
            <a:rPr lang="en-US" sz="1500" b="1" kern="1200" dirty="0" smtClean="0"/>
            <a:t> </a:t>
          </a:r>
          <a:r>
            <a:rPr lang="en-US" sz="1500" b="1" kern="1200" dirty="0" err="1" smtClean="0"/>
            <a:t>прав</a:t>
          </a:r>
          <a:r>
            <a:rPr lang="en-US" sz="1500" b="1" kern="1200" dirty="0" smtClean="0"/>
            <a:t> </a:t>
          </a:r>
          <a:r>
            <a:rPr lang="en-US" sz="1500" b="1" kern="1200" dirty="0" err="1" smtClean="0"/>
            <a:t>ребенка</a:t>
          </a:r>
          <a:endParaRPr lang="ru-RU" sz="1500" b="1" kern="1200" dirty="0"/>
        </a:p>
      </dsp:txBody>
      <dsp:txXfrm rot="10800000">
        <a:off x="807598" y="2922510"/>
        <a:ext cx="7307036" cy="1125096"/>
      </dsp:txXfrm>
    </dsp:sp>
    <dsp:sp modelId="{76EBE214-091F-4571-9D19-59765F6E8252}">
      <dsp:nvSpPr>
        <dsp:cNvPr id="0" name=""/>
        <dsp:cNvSpPr/>
      </dsp:nvSpPr>
      <dsp:spPr>
        <a:xfrm>
          <a:off x="72008" y="2896092"/>
          <a:ext cx="1125096" cy="1125096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  <a:ln w="2540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B15A1F-B97B-448D-90C6-911D8EABC988}" type="datetimeFigureOut">
              <a:rPr lang="ru-RU" smtClean="0"/>
              <a:t>26.11.2020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D2F140-E38F-4BD9-A199-AB2C63B85D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79398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E134-1C39-4942-A0B8-8F57CFF9241A}" type="datetime1">
              <a:rPr lang="ru-RU" smtClean="0"/>
              <a:t>26.11.2020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438E3-955A-4305-9B86-FF887308C769}" type="datetime1">
              <a:rPr lang="ru-RU" smtClean="0"/>
              <a:t>26.11.2020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1FAC1-AF1A-4BB8-A8F0-64581BA6491A}" type="datetime1">
              <a:rPr lang="ru-RU" smtClean="0"/>
              <a:t>26.11.2020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F44A699-D71E-4C60-8471-1DA6D3D69232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26.11.2020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05E0CB1-8A1B-4CAB-B415-0D442957130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547222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252DEEA-705F-4A36-B7DE-A1D371561A62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26.11.2020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05E0CB1-8A1B-4CAB-B415-0D442957130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356542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938002-4E2B-4FC9-AD16-186AEA826378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26.11.2020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05E0CB1-8A1B-4CAB-B415-0D442957130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59353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F848BD-6D1B-4E4A-AB68-CB6B78ED6992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26.11.2020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05E0CB1-8A1B-4CAB-B415-0D442957130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490056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8018F79-1A6E-4C2B-A165-DCC725C6E37E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26.11.2020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05E0CB1-8A1B-4CAB-B415-0D442957130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272422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735D819-B41B-4C11-A9FF-00E8920AE403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26.11.2020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05E0CB1-8A1B-4CAB-B415-0D442957130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8982389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59D79B7-8608-4C66-929F-4B6E43A5B27D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26.11.2020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05E0CB1-8A1B-4CAB-B415-0D442957130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1856990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C835CE1-373D-4ED1-A6FE-5DA24D52F730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26.11.2020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05E0CB1-8A1B-4CAB-B415-0D442957130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804086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058C9-BEC9-4232-9EDE-F81D83311234}" type="datetime1">
              <a:rPr lang="ru-RU" smtClean="0"/>
              <a:t>26.11.2020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CFD607E-ABAB-415D-81CA-1276BFACE3C5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26.11.2020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05E0CB1-8A1B-4CAB-B415-0D442957130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9045241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D91C46E-1B84-40F8-8D46-544DFFC6008F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26.11.2020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05E0CB1-8A1B-4CAB-B415-0D442957130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767587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0EC9E38-7283-44C0-A16D-B27581E23056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26.11.2020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05E0CB1-8A1B-4CAB-B415-0D442957130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371391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3292C-A170-4D1C-807D-E0240AE18292}" type="datetime1">
              <a:rPr lang="ru-RU" smtClean="0"/>
              <a:t>26.11.2020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B66CF-8313-45D4-B68E-8404CF39366F}" type="datetime1">
              <a:rPr lang="ru-RU" smtClean="0"/>
              <a:t>26.11.2020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9A413-02AF-48E4-A2F3-BD65B65CACA9}" type="datetime1">
              <a:rPr lang="ru-RU" smtClean="0"/>
              <a:t>26.11.2020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6FDF5-4497-414D-B625-3D8584CEDD08}" type="datetime1">
              <a:rPr lang="ru-RU" smtClean="0"/>
              <a:t>26.11.2020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B3820-E60C-4447-BE09-646EDA3D76C8}" type="datetime1">
              <a:rPr lang="ru-RU" smtClean="0"/>
              <a:t>26.11.2020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17B83-15DF-4171-88DD-28B3C97AF4AA}" type="datetime1">
              <a:rPr lang="ru-RU" smtClean="0"/>
              <a:t>26.11.2020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31D79-530B-4D73-AAD1-B39AEB770341}" type="datetime1">
              <a:rPr lang="ru-RU" smtClean="0"/>
              <a:t>26.11.2020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81D93D-C852-4A12-89F8-1F7D72B22A14}" type="datetime1">
              <a:rPr lang="ru-RU" smtClean="0"/>
              <a:t>26.11.2020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3BD0F5B-4998-4699-BB48-53D7BF03A704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26.11.2020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05E0CB1-8A1B-4CAB-B415-0D442957130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278539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2546"/>
            <a:ext cx="9144000" cy="5143500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051" y="2"/>
            <a:ext cx="9175750" cy="523716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3" name="Прямоугольник 2"/>
          <p:cNvSpPr/>
          <p:nvPr/>
        </p:nvSpPr>
        <p:spPr>
          <a:xfrm>
            <a:off x="0" y="1557865"/>
            <a:ext cx="9001156" cy="615517"/>
          </a:xfrm>
          <a:prstGeom prst="rect">
            <a:avLst/>
          </a:prstGeom>
        </p:spPr>
        <p:txBody>
          <a:bodyPr wrap="square" lIns="91404" tIns="45702" rIns="91404" bIns="45702">
            <a:spAutoFit/>
          </a:bodyPr>
          <a:lstStyle/>
          <a:p>
            <a:pPr lvl="0" algn="ctr" defTabSz="685749">
              <a:defRPr/>
            </a:pPr>
            <a:r>
              <a:rPr lang="ru-RU" sz="3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Семейное образование</a:t>
            </a:r>
          </a:p>
        </p:txBody>
      </p:sp>
      <p:pic>
        <p:nvPicPr>
          <p:cNvPr id="148486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69" t="-25317" r="3548" b="-12151"/>
          <a:stretch>
            <a:fillRect/>
          </a:stretch>
        </p:blipFill>
        <p:spPr bwMode="auto">
          <a:xfrm>
            <a:off x="-136524" y="286942"/>
            <a:ext cx="9388475" cy="610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848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4709" b="-52907"/>
          <a:stretch>
            <a:fillRect/>
          </a:stretch>
        </p:blipFill>
        <p:spPr bwMode="auto">
          <a:xfrm>
            <a:off x="-166414" y="4744639"/>
            <a:ext cx="9388475" cy="797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8" descr="http://abali.ru/wp-content/uploads/2011/09/Coat_of_Arms_of_Tatarstan_gerb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496" y="123480"/>
            <a:ext cx="1076328" cy="1063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5593957" y="3435846"/>
            <a:ext cx="3550043" cy="1408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04" tIns="45702" rIns="91404" bIns="45702"/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  <a:defRPr/>
            </a:pPr>
            <a:r>
              <a:rPr lang="ru-RU" sz="1800" b="1" dirty="0" smtClean="0">
                <a:solidFill>
                  <a:srgbClr val="002060"/>
                </a:solidFill>
              </a:rPr>
              <a:t>Федорова Тамара Трофимовна,  </a:t>
            </a:r>
            <a:r>
              <a:rPr lang="ru-RU" sz="1800" smtClean="0">
                <a:solidFill>
                  <a:srgbClr val="002060"/>
                </a:solidFill>
              </a:rPr>
              <a:t>начальник  </a:t>
            </a:r>
            <a:r>
              <a:rPr lang="ru-RU" sz="1800" smtClean="0">
                <a:solidFill>
                  <a:srgbClr val="002060"/>
                </a:solidFill>
              </a:rPr>
              <a:t>Управления </a:t>
            </a:r>
            <a:r>
              <a:rPr lang="ru-RU" sz="1800" dirty="0" smtClean="0">
                <a:solidFill>
                  <a:srgbClr val="002060"/>
                </a:solidFill>
              </a:rPr>
              <a:t>общего образования  Министерства образования и науки </a:t>
            </a:r>
          </a:p>
          <a:p>
            <a:pPr algn="l">
              <a:spcBef>
                <a:spcPts val="0"/>
              </a:spcBef>
              <a:defRPr/>
            </a:pPr>
            <a:r>
              <a:rPr lang="ru-RU" sz="1800" dirty="0" smtClean="0">
                <a:solidFill>
                  <a:srgbClr val="002060"/>
                </a:solidFill>
              </a:rPr>
              <a:t>Республики Татарстан</a:t>
            </a:r>
            <a:endParaRPr lang="ru-RU" sz="1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03808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ъект 2"/>
          <p:cNvSpPr txBox="1">
            <a:spLocks/>
          </p:cNvSpPr>
          <p:nvPr/>
        </p:nvSpPr>
        <p:spPr>
          <a:xfrm>
            <a:off x="2303751" y="51470"/>
            <a:ext cx="5733923" cy="1296144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ru-RU" sz="12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7543800" y="4524463"/>
            <a:ext cx="1600200" cy="273844"/>
          </a:xfrm>
        </p:spPr>
        <p:txBody>
          <a:bodyPr/>
          <a:lstStyle/>
          <a:p>
            <a:fld id="{2E1AE7FE-9857-4954-863E-6424AC6B4709}" type="slidenum">
              <a:rPr lang="ru-RU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</a:t>
            </a:fld>
            <a:endParaRPr lang="ru-RU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1918274"/>
              </p:ext>
            </p:extLst>
          </p:nvPr>
        </p:nvGraphicFramePr>
        <p:xfrm>
          <a:off x="971600" y="1203598"/>
          <a:ext cx="7776864" cy="36118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02620">
                  <a:extLst>
                    <a:ext uri="{9D8B030D-6E8A-4147-A177-3AD203B41FA5}">
                      <a16:colId xmlns:a16="http://schemas.microsoft.com/office/drawing/2014/main" val="1180293109"/>
                    </a:ext>
                  </a:extLst>
                </a:gridCol>
                <a:gridCol w="2353727">
                  <a:extLst>
                    <a:ext uri="{9D8B030D-6E8A-4147-A177-3AD203B41FA5}">
                      <a16:colId xmlns:a16="http://schemas.microsoft.com/office/drawing/2014/main" val="584356881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1980732418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270025723"/>
                    </a:ext>
                  </a:extLst>
                </a:gridCol>
                <a:gridCol w="1092878">
                  <a:extLst>
                    <a:ext uri="{9D8B030D-6E8A-4147-A177-3AD203B41FA5}">
                      <a16:colId xmlns:a16="http://schemas.microsoft.com/office/drawing/2014/main" val="1520417994"/>
                    </a:ext>
                  </a:extLst>
                </a:gridCol>
                <a:gridCol w="1382891">
                  <a:extLst>
                    <a:ext uri="{9D8B030D-6E8A-4147-A177-3AD203B41FA5}">
                      <a16:colId xmlns:a16="http://schemas.microsoft.com/office/drawing/2014/main" val="4017547044"/>
                    </a:ext>
                  </a:extLst>
                </a:gridCol>
                <a:gridCol w="528524">
                  <a:extLst>
                    <a:ext uri="{9D8B030D-6E8A-4147-A177-3AD203B41FA5}">
                      <a16:colId xmlns:a16="http://schemas.microsoft.com/office/drawing/2014/main" val="1935069472"/>
                    </a:ext>
                  </a:extLst>
                </a:gridCol>
              </a:tblGrid>
              <a:tr h="347759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№ п/п</a:t>
                      </a:r>
                      <a:endParaRPr lang="ru-RU" sz="13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1130" marR="5113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Наименование </a:t>
                      </a:r>
                    </a:p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муниципального района </a:t>
                      </a:r>
                    </a:p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(городского </a:t>
                      </a:r>
                    </a:p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округа)</a:t>
                      </a:r>
                      <a:endParaRPr lang="ru-RU" sz="13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1130" marR="5113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1 – 4</a:t>
                      </a:r>
                    </a:p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в семейной форме</a:t>
                      </a:r>
                      <a:endParaRPr lang="ru-RU" sz="13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1130" marR="5113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5 – 9</a:t>
                      </a:r>
                    </a:p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в семейной форме</a:t>
                      </a:r>
                      <a:endParaRPr lang="ru-RU" sz="13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1130" marR="5113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10 – 11</a:t>
                      </a:r>
                    </a:p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в </a:t>
                      </a:r>
                      <a:endParaRPr lang="ru-RU" sz="1300" b="1" dirty="0" smtClean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</a:endParaRPr>
                    </a:p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3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семейной </a:t>
                      </a:r>
                      <a:r>
                        <a:rPr lang="ru-RU" sz="13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форме</a:t>
                      </a:r>
                      <a:endParaRPr lang="ru-RU" sz="13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1130" marR="5113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10 – 12</a:t>
                      </a:r>
                    </a:p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в </a:t>
                      </a:r>
                      <a:r>
                        <a:rPr lang="ru-RU" sz="13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форме </a:t>
                      </a:r>
                      <a:endParaRPr lang="ru-RU" sz="13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</a:endParaRPr>
                    </a:p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300" b="1" dirty="0" err="1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самообразо-вания</a:t>
                      </a:r>
                      <a:endParaRPr lang="ru-RU" sz="13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1130" marR="5113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 algn="ctr" hangingPunct="0"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ИТОГО</a:t>
                      </a:r>
                      <a:endParaRPr lang="ru-RU" sz="13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1130" marR="51130" marT="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2013489"/>
                  </a:ext>
                </a:extLst>
              </a:tr>
              <a:tr h="141448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300" b="1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40</a:t>
                      </a:r>
                      <a:endParaRPr lang="ru-RU" sz="1300" b="1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1130" marR="5113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Тукаевский</a:t>
                      </a:r>
                      <a:endParaRPr lang="ru-RU" sz="1300" b="1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1130" marR="5113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10 (+2)</a:t>
                      </a:r>
                      <a:endParaRPr kumimoji="0" lang="ru-RU" sz="13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51130" marR="5113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7 (+5)</a:t>
                      </a:r>
                      <a:endParaRPr kumimoji="0" lang="ru-RU" sz="13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51130" marR="5113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0 (0)</a:t>
                      </a:r>
                      <a:endParaRPr kumimoji="0" lang="ru-RU" sz="13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51130" marR="5113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0 (0)</a:t>
                      </a:r>
                      <a:endParaRPr kumimoji="0" lang="ru-RU" sz="13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51130" marR="5113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300" b="1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17</a:t>
                      </a:r>
                      <a:endParaRPr lang="ru-RU" sz="1300" b="1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1130" marR="511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3785801"/>
                  </a:ext>
                </a:extLst>
              </a:tr>
              <a:tr h="15135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300" b="1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41</a:t>
                      </a:r>
                      <a:endParaRPr lang="ru-RU" sz="1300" b="1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1130" marR="5113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Тюлячинский</a:t>
                      </a:r>
                      <a:endParaRPr lang="ru-RU" sz="1300" b="1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1130" marR="5113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0 (0)</a:t>
                      </a:r>
                      <a:endParaRPr kumimoji="0" lang="ru-RU" sz="13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51130" marR="5113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0 (0)</a:t>
                      </a:r>
                      <a:endParaRPr kumimoji="0" lang="ru-RU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51130" marR="5113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0 (0)</a:t>
                      </a:r>
                      <a:endParaRPr kumimoji="0" lang="ru-RU" sz="13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51130" marR="5113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0 (0)</a:t>
                      </a:r>
                      <a:endParaRPr kumimoji="0" lang="ru-RU" sz="13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51130" marR="5113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0</a:t>
                      </a:r>
                      <a:endParaRPr lang="ru-RU" sz="1300" b="1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1130" marR="511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1122380"/>
                  </a:ext>
                </a:extLst>
              </a:tr>
              <a:tr h="141448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300" b="1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42</a:t>
                      </a:r>
                      <a:endParaRPr lang="ru-RU" sz="1300" b="1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1130" marR="5113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Черемшанский</a:t>
                      </a:r>
                      <a:endParaRPr lang="ru-RU" sz="1300" b="1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1130" marR="5113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0 (0)</a:t>
                      </a:r>
                      <a:endParaRPr kumimoji="0" lang="ru-RU" sz="13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51130" marR="5113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0 (0)</a:t>
                      </a:r>
                      <a:endParaRPr kumimoji="0" lang="ru-RU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51130" marR="5113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0 (0)</a:t>
                      </a:r>
                      <a:endParaRPr kumimoji="0" lang="ru-RU" sz="13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51130" marR="5113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0 (0)</a:t>
                      </a:r>
                      <a:endParaRPr kumimoji="0" lang="ru-RU" sz="13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51130" marR="5113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</a:rPr>
                        <a:t>0</a:t>
                      </a:r>
                      <a:endParaRPr lang="ru-RU" sz="1300" b="1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1130" marR="511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563372"/>
                  </a:ext>
                </a:extLst>
              </a:tr>
              <a:tr h="141448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300" b="1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43</a:t>
                      </a:r>
                      <a:endParaRPr lang="ru-RU" sz="1300" b="1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1130" marR="5113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Чистопольский</a:t>
                      </a:r>
                      <a:endParaRPr lang="ru-RU" sz="1300" b="1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1130" marR="5113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0 (0)</a:t>
                      </a:r>
                      <a:endParaRPr kumimoji="0" lang="ru-RU" sz="13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51130" marR="5113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2 (+2)</a:t>
                      </a:r>
                      <a:endParaRPr kumimoji="0" lang="ru-RU" sz="13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51130" marR="5113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0 (0)</a:t>
                      </a:r>
                      <a:endParaRPr kumimoji="0" lang="ru-RU" sz="13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51130" marR="5113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0 (0)</a:t>
                      </a:r>
                      <a:endParaRPr kumimoji="0" lang="ru-RU" sz="13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51130" marR="5113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</a:rPr>
                        <a:t>2</a:t>
                      </a:r>
                      <a:endParaRPr lang="ru-RU" sz="1300" b="1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1130" marR="511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5862816"/>
                  </a:ext>
                </a:extLst>
              </a:tr>
              <a:tr h="141448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300" b="1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44</a:t>
                      </a:r>
                      <a:endParaRPr lang="ru-RU" sz="1300" b="1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1130" marR="5113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Ютазинский</a:t>
                      </a:r>
                      <a:endParaRPr lang="ru-RU" sz="1300" b="1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1130" marR="5113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1 (+1)</a:t>
                      </a:r>
                      <a:endParaRPr kumimoji="0" lang="ru-RU" sz="13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51130" marR="5113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0 (0)</a:t>
                      </a:r>
                      <a:endParaRPr kumimoji="0" lang="ru-RU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51130" marR="5113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0 (0)</a:t>
                      </a:r>
                      <a:endParaRPr kumimoji="0" lang="ru-RU" sz="13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51130" marR="5113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0 (0)</a:t>
                      </a:r>
                      <a:endParaRPr kumimoji="0" lang="ru-RU" sz="13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51130" marR="5113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0</a:t>
                      </a:r>
                      <a:endParaRPr lang="ru-RU" sz="1300" b="1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1130" marR="511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8595524"/>
                  </a:ext>
                </a:extLst>
              </a:tr>
              <a:tr h="141448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300" b="1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45</a:t>
                      </a:r>
                      <a:endParaRPr lang="ru-RU" sz="1300" b="1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1130" marR="5113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г.Казань</a:t>
                      </a:r>
                      <a:endParaRPr lang="ru-RU" sz="1300" b="1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1130" marR="5113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194 (0)</a:t>
                      </a:r>
                      <a:endParaRPr kumimoji="0" lang="ru-RU" sz="13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51130" marR="5113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120 (+2)</a:t>
                      </a:r>
                      <a:endParaRPr kumimoji="0" lang="ru-RU" sz="13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51130" marR="5113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0 (0)</a:t>
                      </a:r>
                      <a:endParaRPr kumimoji="0" lang="ru-RU" sz="13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51130" marR="5113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51 (-34)</a:t>
                      </a:r>
                      <a:endParaRPr kumimoji="0" lang="ru-RU" sz="13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51130" marR="5113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300" b="1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365</a:t>
                      </a:r>
                      <a:endParaRPr lang="ru-RU" sz="1300" b="1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1130" marR="511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305936"/>
                  </a:ext>
                </a:extLst>
              </a:tr>
              <a:tr h="141448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ru-RU" sz="1300" b="1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1130" marR="5113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300" b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Советский район </a:t>
                      </a:r>
                      <a:endParaRPr lang="ru-RU" sz="1300" b="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1130" marR="5113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56 (+6)</a:t>
                      </a:r>
                      <a:endParaRPr kumimoji="0" lang="ru-RU" sz="13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51130" marR="5113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25 (-8)</a:t>
                      </a:r>
                      <a:endParaRPr kumimoji="0" lang="ru-RU" sz="13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51130" marR="5113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300" b="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0 (0)</a:t>
                      </a:r>
                      <a:endParaRPr lang="ru-RU" sz="1300" b="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1130" marR="5113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10 (-2)</a:t>
                      </a:r>
                      <a:endParaRPr kumimoji="0" lang="ru-RU" sz="13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Calibri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51130" marR="5113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300" b="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</a:rPr>
                        <a:t>91</a:t>
                      </a:r>
                      <a:endParaRPr lang="ru-RU" sz="1300" b="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1130" marR="5113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5003904"/>
                  </a:ext>
                </a:extLst>
              </a:tr>
              <a:tr h="141448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ru-RU" sz="1300" b="1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1130" marR="5113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300" b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Кировский район</a:t>
                      </a:r>
                      <a:endParaRPr lang="ru-RU" sz="1300" b="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1130" marR="5113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13 (0)</a:t>
                      </a:r>
                      <a:endParaRPr kumimoji="0" lang="ru-RU" sz="13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51130" marR="5113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9 (-1)</a:t>
                      </a:r>
                      <a:endParaRPr kumimoji="0" lang="ru-RU" sz="13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51130" marR="5113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0 (0)</a:t>
                      </a:r>
                      <a:endParaRPr kumimoji="0" lang="ru-RU" sz="13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Calibri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51130" marR="5113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3 (+1)</a:t>
                      </a:r>
                      <a:endParaRPr kumimoji="0" lang="ru-RU" sz="13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Calibri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51130" marR="5113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300" b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25</a:t>
                      </a:r>
                      <a:endParaRPr lang="ru-RU" sz="1300" b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1130" marR="5113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2296363"/>
                  </a:ext>
                </a:extLst>
              </a:tr>
              <a:tr h="44806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ru-RU" sz="1300" b="1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1130" marR="5113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300" b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Московский </a:t>
                      </a:r>
                      <a:r>
                        <a:rPr lang="ru-RU" sz="1300" b="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район</a:t>
                      </a:r>
                      <a:endParaRPr lang="ru-RU" sz="1300" b="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1130" marR="5113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15 (+3)</a:t>
                      </a:r>
                      <a:endParaRPr kumimoji="0" lang="ru-RU" sz="13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51130" marR="5113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14 (+3)</a:t>
                      </a:r>
                      <a:endParaRPr kumimoji="0" lang="ru-RU" sz="13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51130" marR="5113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0 (0)</a:t>
                      </a:r>
                      <a:endParaRPr kumimoji="0" lang="ru-RU" sz="13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Calibri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51130" marR="5113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1 (-6)</a:t>
                      </a:r>
                      <a:endParaRPr kumimoji="0" lang="ru-RU" sz="13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Calibri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51130" marR="5113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300" b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30</a:t>
                      </a:r>
                      <a:endParaRPr lang="ru-RU" sz="1300" b="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1130" marR="5113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8344904"/>
                  </a:ext>
                </a:extLst>
              </a:tr>
              <a:tr h="44806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endParaRPr lang="ru-RU" sz="1300" b="1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1130" marR="5113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300" b="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Вахитовский район</a:t>
                      </a:r>
                      <a:endParaRPr lang="ru-RU" sz="1300" b="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1130" marR="5113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16 (-16)</a:t>
                      </a:r>
                      <a:endParaRPr kumimoji="0" lang="ru-RU" sz="13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51130" marR="5113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10 (-9)</a:t>
                      </a:r>
                      <a:endParaRPr kumimoji="0" lang="ru-RU" sz="13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51130" marR="5113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0 (0)</a:t>
                      </a:r>
                      <a:endParaRPr kumimoji="0" lang="ru-RU" sz="13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Calibri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51130" marR="5113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9 (-6)</a:t>
                      </a:r>
                      <a:endParaRPr kumimoji="0" lang="ru-RU" sz="13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Calibri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51130" marR="5113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300" b="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35</a:t>
                      </a:r>
                      <a:endParaRPr lang="ru-RU" sz="1300" b="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1130" marR="5113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995087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ru-RU" sz="1300" b="1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1130" marR="5113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300" b="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Приволжский район</a:t>
                      </a:r>
                      <a:endParaRPr lang="ru-RU" sz="1300" b="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1130" marR="5113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40 (-17)</a:t>
                      </a:r>
                      <a:endParaRPr kumimoji="0" lang="ru-RU" sz="13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51130" marR="5113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28 (+1)</a:t>
                      </a:r>
                      <a:endParaRPr kumimoji="0" lang="ru-RU" sz="13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51130" marR="5113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0 (0)</a:t>
                      </a:r>
                      <a:endParaRPr kumimoji="0" lang="ru-RU" sz="13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Calibri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51130" marR="5113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8 (-5)</a:t>
                      </a:r>
                      <a:endParaRPr kumimoji="0" lang="ru-RU" sz="13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Calibri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51130" marR="5113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300" b="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</a:rPr>
                        <a:t>76</a:t>
                      </a:r>
                      <a:endParaRPr lang="ru-RU" sz="1300" b="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1130" marR="5113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941407"/>
                  </a:ext>
                </a:extLst>
              </a:tr>
              <a:tr h="39086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ru-RU" sz="1300" b="1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1130" marR="5113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300" b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Авиастроительный район </a:t>
                      </a:r>
                      <a:endParaRPr lang="ru-RU" sz="1300" b="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1130" marR="5113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22 (+7)</a:t>
                      </a:r>
                      <a:endParaRPr kumimoji="0" lang="ru-RU" sz="13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51130" marR="5113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10 (+7)</a:t>
                      </a:r>
                      <a:endParaRPr kumimoji="0" lang="ru-RU" sz="13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51130" marR="5113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0 (0)</a:t>
                      </a:r>
                      <a:endParaRPr kumimoji="0" lang="ru-RU" sz="13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Calibri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51130" marR="5113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8 (+2)</a:t>
                      </a:r>
                      <a:endParaRPr kumimoji="0" lang="ru-RU" sz="13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Calibri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51130" marR="5113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300" b="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</a:rPr>
                        <a:t>40</a:t>
                      </a:r>
                      <a:endParaRPr lang="ru-RU" sz="1300" b="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1130" marR="5113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532694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ru-RU" sz="1300" b="1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1130" marR="5113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300" b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Ново-Савиновский район </a:t>
                      </a:r>
                      <a:endParaRPr lang="ru-RU" sz="1300" b="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1130" marR="5113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32 (+17)</a:t>
                      </a:r>
                      <a:endParaRPr kumimoji="0" lang="ru-RU" sz="13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51130" marR="5113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24 (+10)</a:t>
                      </a:r>
                      <a:endParaRPr kumimoji="0" lang="ru-RU" sz="13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51130" marR="5113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0 (0)</a:t>
                      </a:r>
                      <a:endParaRPr kumimoji="0" lang="ru-RU" sz="13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Calibri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51130" marR="5113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12 (+2)</a:t>
                      </a:r>
                      <a:endParaRPr kumimoji="0" lang="ru-RU" sz="13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Calibri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51130" marR="5113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300" b="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</a:rPr>
                        <a:t>68</a:t>
                      </a:r>
                      <a:endParaRPr lang="ru-RU" sz="1300" b="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1130" marR="5113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9404051"/>
                  </a:ext>
                </a:extLst>
              </a:tr>
              <a:tr h="141448">
                <a:tc>
                  <a:txBody>
                    <a:bodyPr/>
                    <a:lstStyle/>
                    <a:p>
                      <a:pPr algn="ctr"/>
                      <a:endParaRPr lang="ru-RU" sz="1300" b="1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51130" marR="5113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rgbClr val="A8246E"/>
                          </a:solidFill>
                          <a:effectLst/>
                          <a:latin typeface="+mn-lt"/>
                        </a:rPr>
                        <a:t>Итого</a:t>
                      </a:r>
                      <a:endParaRPr lang="ru-RU" sz="1300" b="1" dirty="0">
                        <a:solidFill>
                          <a:srgbClr val="A8246E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1130" marR="5113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ru-RU" sz="1300" b="1" dirty="0" smtClean="0">
                          <a:solidFill>
                            <a:srgbClr val="A8246E"/>
                          </a:solidFill>
                          <a:effectLst/>
                          <a:latin typeface="+mn-lt"/>
                        </a:rPr>
                        <a:t>667 (+37)</a:t>
                      </a:r>
                      <a:endParaRPr lang="ru-RU" sz="1300" b="1" dirty="0">
                        <a:solidFill>
                          <a:srgbClr val="A8246E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1130" marR="5113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ru-RU" sz="1300" b="1" dirty="0" smtClean="0">
                          <a:solidFill>
                            <a:srgbClr val="A8246E"/>
                          </a:solidFill>
                          <a:effectLst/>
                          <a:latin typeface="+mn-lt"/>
                        </a:rPr>
                        <a:t>410 (+50)</a:t>
                      </a:r>
                      <a:endParaRPr lang="ru-RU" sz="1300" b="1" dirty="0">
                        <a:solidFill>
                          <a:srgbClr val="A8246E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1130" marR="5113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ru-RU" sz="1300" b="1" dirty="0" smtClean="0">
                          <a:solidFill>
                            <a:srgbClr val="A8246E"/>
                          </a:solidFill>
                          <a:effectLst/>
                          <a:latin typeface="+mn-lt"/>
                        </a:rPr>
                        <a:t>22 (-2)</a:t>
                      </a:r>
                      <a:endParaRPr lang="ru-RU" sz="1300" b="1" dirty="0">
                        <a:solidFill>
                          <a:srgbClr val="A8246E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1130" marR="5113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ru-RU" sz="1300" b="1" dirty="0" smtClean="0">
                          <a:solidFill>
                            <a:srgbClr val="A8246E"/>
                          </a:solidFill>
                          <a:effectLst/>
                          <a:latin typeface="+mn-lt"/>
                        </a:rPr>
                        <a:t>99 (-27)</a:t>
                      </a:r>
                      <a:endParaRPr lang="ru-RU" sz="1300" b="1" dirty="0">
                        <a:solidFill>
                          <a:srgbClr val="A8246E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1130" marR="5113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ru-RU" sz="1300" b="1" dirty="0" smtClean="0">
                          <a:solidFill>
                            <a:srgbClr val="A8246E"/>
                          </a:solidFill>
                          <a:effectLst/>
                          <a:latin typeface="+mn-lt"/>
                        </a:rPr>
                        <a:t>1198</a:t>
                      </a:r>
                      <a:endParaRPr lang="ru-RU" sz="1300" b="1" dirty="0">
                        <a:solidFill>
                          <a:srgbClr val="A8246E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1130" marR="511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3294313"/>
                  </a:ext>
                </a:extLst>
              </a:tr>
            </a:tbl>
          </a:graphicData>
        </a:graphic>
      </p:graphicFrame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51470"/>
            <a:ext cx="1688107" cy="936104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273006" y="-66997"/>
            <a:ext cx="6611362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hangingPunct="0"/>
            <a:r>
              <a:rPr lang="ru-RU" sz="1350" b="1" dirty="0">
                <a:solidFill>
                  <a:srgbClr val="002060"/>
                </a:solidFill>
                <a:ea typeface="Times New Roman" panose="02020603050405020304" pitchFamily="18" charset="0"/>
              </a:rPr>
              <a:t>Сведения об обучающихся, получающих образование </a:t>
            </a:r>
            <a:endParaRPr lang="ru-RU" sz="1350" b="1" dirty="0" smtClean="0">
              <a:solidFill>
                <a:srgbClr val="002060"/>
              </a:solidFill>
              <a:ea typeface="Times New Roman" panose="02020603050405020304" pitchFamily="18" charset="0"/>
            </a:endParaRPr>
          </a:p>
          <a:p>
            <a:pPr algn="ctr" hangingPunct="0"/>
            <a:r>
              <a:rPr lang="ru-RU" sz="1350" b="1" dirty="0" smtClean="0">
                <a:solidFill>
                  <a:srgbClr val="002060"/>
                </a:solidFill>
                <a:ea typeface="Times New Roman" panose="02020603050405020304" pitchFamily="18" charset="0"/>
              </a:rPr>
              <a:t>в </a:t>
            </a:r>
            <a:r>
              <a:rPr lang="ru-RU" sz="1350" b="1" dirty="0">
                <a:solidFill>
                  <a:srgbClr val="002060"/>
                </a:solidFill>
                <a:ea typeface="Times New Roman" panose="02020603050405020304" pitchFamily="18" charset="0"/>
              </a:rPr>
              <a:t>семейной форме и в форме самообразования </a:t>
            </a:r>
            <a:endParaRPr lang="ru-RU" sz="1350" b="1" dirty="0" smtClean="0">
              <a:solidFill>
                <a:srgbClr val="002060"/>
              </a:solidFill>
              <a:ea typeface="Times New Roman" panose="02020603050405020304" pitchFamily="18" charset="0"/>
            </a:endParaRPr>
          </a:p>
          <a:p>
            <a:pPr algn="ctr" hangingPunct="0"/>
            <a:r>
              <a:rPr lang="ru-RU" sz="1350" b="1" dirty="0" smtClean="0">
                <a:solidFill>
                  <a:srgbClr val="002060"/>
                </a:solidFill>
                <a:ea typeface="Times New Roman" panose="02020603050405020304" pitchFamily="18" charset="0"/>
              </a:rPr>
              <a:t>по </a:t>
            </a:r>
            <a:r>
              <a:rPr lang="ru-RU" sz="1350" b="1" dirty="0">
                <a:solidFill>
                  <a:srgbClr val="002060"/>
                </a:solidFill>
                <a:ea typeface="Times New Roman" panose="02020603050405020304" pitchFamily="18" charset="0"/>
              </a:rPr>
              <a:t>образовательным программам </a:t>
            </a:r>
          </a:p>
          <a:p>
            <a:pPr algn="ctr" hangingPunct="0"/>
            <a:r>
              <a:rPr lang="ru-RU" sz="1350" b="1" dirty="0" smtClean="0">
                <a:solidFill>
                  <a:srgbClr val="A8246E"/>
                </a:solidFill>
                <a:ea typeface="Times New Roman" panose="02020603050405020304" pitchFamily="18" charset="0"/>
              </a:rPr>
              <a:t>начального общего, среднего общего и основного общего образования </a:t>
            </a:r>
          </a:p>
          <a:p>
            <a:pPr algn="ctr" hangingPunct="0"/>
            <a:r>
              <a:rPr lang="ru-RU" sz="1350" b="1" u="sng" dirty="0" smtClean="0">
                <a:solidFill>
                  <a:srgbClr val="A8246E"/>
                </a:solidFill>
                <a:ea typeface="Times New Roman" panose="02020603050405020304" pitchFamily="18" charset="0"/>
              </a:rPr>
              <a:t>на 5 октября 2020 г.</a:t>
            </a:r>
          </a:p>
          <a:p>
            <a:pPr algn="ctr" hangingPunct="0"/>
            <a:r>
              <a:rPr lang="ru-RU" sz="135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скобках указана </a:t>
            </a:r>
            <a:r>
              <a:rPr lang="ru-RU" sz="135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разница по сравнению с октябрём 2019 г.</a:t>
            </a:r>
            <a:endParaRPr lang="ru-RU" sz="135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 hangingPunct="0"/>
            <a:endParaRPr lang="ru-RU" sz="1400" b="1" dirty="0">
              <a:solidFill>
                <a:srgbClr val="A8246E"/>
              </a:solidFill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840536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9420571"/>
              </p:ext>
            </p:extLst>
          </p:nvPr>
        </p:nvGraphicFramePr>
        <p:xfrm>
          <a:off x="179510" y="987574"/>
          <a:ext cx="8784977" cy="397754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17819">
                  <a:extLst>
                    <a:ext uri="{9D8B030D-6E8A-4147-A177-3AD203B41FA5}">
                      <a16:colId xmlns:a16="http://schemas.microsoft.com/office/drawing/2014/main" val="3856974761"/>
                    </a:ext>
                  </a:extLst>
                </a:gridCol>
                <a:gridCol w="515193">
                  <a:extLst>
                    <a:ext uri="{9D8B030D-6E8A-4147-A177-3AD203B41FA5}">
                      <a16:colId xmlns:a16="http://schemas.microsoft.com/office/drawing/2014/main" val="898759020"/>
                    </a:ext>
                  </a:extLst>
                </a:gridCol>
                <a:gridCol w="515193">
                  <a:extLst>
                    <a:ext uri="{9D8B030D-6E8A-4147-A177-3AD203B41FA5}">
                      <a16:colId xmlns:a16="http://schemas.microsoft.com/office/drawing/2014/main" val="1533768076"/>
                    </a:ext>
                  </a:extLst>
                </a:gridCol>
                <a:gridCol w="515193">
                  <a:extLst>
                    <a:ext uri="{9D8B030D-6E8A-4147-A177-3AD203B41FA5}">
                      <a16:colId xmlns:a16="http://schemas.microsoft.com/office/drawing/2014/main" val="2878522268"/>
                    </a:ext>
                  </a:extLst>
                </a:gridCol>
                <a:gridCol w="515193">
                  <a:extLst>
                    <a:ext uri="{9D8B030D-6E8A-4147-A177-3AD203B41FA5}">
                      <a16:colId xmlns:a16="http://schemas.microsoft.com/office/drawing/2014/main" val="835240032"/>
                    </a:ext>
                  </a:extLst>
                </a:gridCol>
                <a:gridCol w="515193">
                  <a:extLst>
                    <a:ext uri="{9D8B030D-6E8A-4147-A177-3AD203B41FA5}">
                      <a16:colId xmlns:a16="http://schemas.microsoft.com/office/drawing/2014/main" val="217600386"/>
                    </a:ext>
                  </a:extLst>
                </a:gridCol>
                <a:gridCol w="515193">
                  <a:extLst>
                    <a:ext uri="{9D8B030D-6E8A-4147-A177-3AD203B41FA5}">
                      <a16:colId xmlns:a16="http://schemas.microsoft.com/office/drawing/2014/main" val="2069778115"/>
                    </a:ext>
                  </a:extLst>
                </a:gridCol>
                <a:gridCol w="643553">
                  <a:extLst>
                    <a:ext uri="{9D8B030D-6E8A-4147-A177-3AD203B41FA5}">
                      <a16:colId xmlns:a16="http://schemas.microsoft.com/office/drawing/2014/main" val="2185778787"/>
                    </a:ext>
                  </a:extLst>
                </a:gridCol>
                <a:gridCol w="386833">
                  <a:extLst>
                    <a:ext uri="{9D8B030D-6E8A-4147-A177-3AD203B41FA5}">
                      <a16:colId xmlns:a16="http://schemas.microsoft.com/office/drawing/2014/main" val="34583352"/>
                    </a:ext>
                  </a:extLst>
                </a:gridCol>
                <a:gridCol w="515193">
                  <a:extLst>
                    <a:ext uri="{9D8B030D-6E8A-4147-A177-3AD203B41FA5}">
                      <a16:colId xmlns:a16="http://schemas.microsoft.com/office/drawing/2014/main" val="1881234572"/>
                    </a:ext>
                  </a:extLst>
                </a:gridCol>
                <a:gridCol w="464144">
                  <a:extLst>
                    <a:ext uri="{9D8B030D-6E8A-4147-A177-3AD203B41FA5}">
                      <a16:colId xmlns:a16="http://schemas.microsoft.com/office/drawing/2014/main" val="1379541007"/>
                    </a:ext>
                  </a:extLst>
                </a:gridCol>
                <a:gridCol w="464144">
                  <a:extLst>
                    <a:ext uri="{9D8B030D-6E8A-4147-A177-3AD203B41FA5}">
                      <a16:colId xmlns:a16="http://schemas.microsoft.com/office/drawing/2014/main" val="1599728855"/>
                    </a:ext>
                  </a:extLst>
                </a:gridCol>
                <a:gridCol w="358121">
                  <a:extLst>
                    <a:ext uri="{9D8B030D-6E8A-4147-A177-3AD203B41FA5}">
                      <a16:colId xmlns:a16="http://schemas.microsoft.com/office/drawing/2014/main" val="1249292644"/>
                    </a:ext>
                  </a:extLst>
                </a:gridCol>
                <a:gridCol w="358121">
                  <a:extLst>
                    <a:ext uri="{9D8B030D-6E8A-4147-A177-3AD203B41FA5}">
                      <a16:colId xmlns:a16="http://schemas.microsoft.com/office/drawing/2014/main" val="3713119923"/>
                    </a:ext>
                  </a:extLst>
                </a:gridCol>
                <a:gridCol w="515193">
                  <a:extLst>
                    <a:ext uri="{9D8B030D-6E8A-4147-A177-3AD203B41FA5}">
                      <a16:colId xmlns:a16="http://schemas.microsoft.com/office/drawing/2014/main" val="4289574975"/>
                    </a:ext>
                  </a:extLst>
                </a:gridCol>
                <a:gridCol w="515193">
                  <a:extLst>
                    <a:ext uri="{9D8B030D-6E8A-4147-A177-3AD203B41FA5}">
                      <a16:colId xmlns:a16="http://schemas.microsoft.com/office/drawing/2014/main" val="3942111399"/>
                    </a:ext>
                  </a:extLst>
                </a:gridCol>
                <a:gridCol w="455505">
                  <a:extLst>
                    <a:ext uri="{9D8B030D-6E8A-4147-A177-3AD203B41FA5}">
                      <a16:colId xmlns:a16="http://schemas.microsoft.com/office/drawing/2014/main" val="2231127047"/>
                    </a:ext>
                  </a:extLst>
                </a:gridCol>
              </a:tblGrid>
              <a:tr h="199734">
                <a:tc row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дата</a:t>
                      </a:r>
                      <a:endParaRPr lang="ru-RU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80" marR="684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80" marR="684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gridSpan="15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из них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80" marR="684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5235931"/>
                  </a:ext>
                </a:extLst>
              </a:tr>
              <a:tr h="1965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80" marR="68480" marT="0" marB="0"/>
                </a:tc>
                <a:tc gridSpan="15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A8246E"/>
                          </a:solidFill>
                          <a:effectLst/>
                        </a:rPr>
                        <a:t>причина перехода</a:t>
                      </a:r>
                      <a:endParaRPr lang="ru-RU" sz="1600" b="1" dirty="0">
                        <a:solidFill>
                          <a:srgbClr val="A8246E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80" marR="684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555572"/>
                  </a:ext>
                </a:extLst>
              </a:tr>
              <a:tr h="24120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2060"/>
                          </a:solidFill>
                          <a:effectLst/>
                        </a:rPr>
                        <a:t>всего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80" marR="68480" marT="0" marB="0" vert="vert2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2060"/>
                          </a:solidFill>
                          <a:effectLst/>
                        </a:rPr>
                        <a:t>по заявлению (желанию) родителей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80" marR="68480" marT="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2060"/>
                          </a:solidFill>
                          <a:effectLst/>
                        </a:rPr>
                        <a:t>семейные обстоятельства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80" marR="68480" marT="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2060"/>
                          </a:solidFill>
                          <a:effectLst/>
                        </a:rPr>
                        <a:t>обучение и проживание за границей, переезд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80" marR="68480" marT="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религ. (идеологические) убежден.</a:t>
                      </a:r>
                    </a:p>
                  </a:txBody>
                  <a:tcPr marL="68480" marR="68480" marT="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2060"/>
                          </a:solidFill>
                          <a:effectLst/>
                        </a:rPr>
                        <a:t>обучение по системе Жохова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80" marR="68480" marT="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2060"/>
                          </a:solidFill>
                          <a:effectLst/>
                        </a:rPr>
                        <a:t>особенности воспитания обусловлены этнической принадлежностью (цыгане)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80" marR="68480" marT="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2060"/>
                          </a:solidFill>
                          <a:effectLst/>
                        </a:rPr>
                        <a:t>частые переезды и командировки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80" marR="68480" marT="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2060"/>
                          </a:solidFill>
                          <a:effectLst/>
                        </a:rPr>
                        <a:t>повторный год обучения/ не смог сдать ГИА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80" marR="68480" marT="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solidFill>
                            <a:srgbClr val="002060"/>
                          </a:solidFill>
                          <a:effectLst/>
                        </a:rPr>
                        <a:t>псих.несовместим</a:t>
                      </a:r>
                      <a:r>
                        <a:rPr lang="ru-RU" sz="1200" dirty="0">
                          <a:solidFill>
                            <a:srgbClr val="002060"/>
                          </a:solidFill>
                          <a:effectLst/>
                        </a:rPr>
                        <a:t>-ть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80" marR="68480" marT="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2060"/>
                          </a:solidFill>
                          <a:effectLst/>
                        </a:rPr>
                        <a:t>не является гражданином РФ </a:t>
                      </a:r>
                      <a:endParaRPr lang="ru-RU" sz="1200" dirty="0" smtClean="0">
                        <a:solidFill>
                          <a:srgbClr val="002060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2060"/>
                          </a:solidFill>
                          <a:effectLst/>
                        </a:rPr>
                        <a:t>(</a:t>
                      </a:r>
                      <a:r>
                        <a:rPr lang="ru-RU" sz="1200" dirty="0" err="1" smtClean="0">
                          <a:solidFill>
                            <a:srgbClr val="002060"/>
                          </a:solidFill>
                          <a:effectLst/>
                        </a:rPr>
                        <a:t>отсут</a:t>
                      </a:r>
                      <a:r>
                        <a:rPr lang="ru-RU" sz="1200" dirty="0" smtClean="0">
                          <a:solidFill>
                            <a:srgbClr val="002060"/>
                          </a:solidFill>
                          <a:effectLst/>
                        </a:rPr>
                        <a:t>. регистр</a:t>
                      </a:r>
                      <a:r>
                        <a:rPr lang="ru-RU" sz="1200" dirty="0">
                          <a:solidFill>
                            <a:srgbClr val="002060"/>
                          </a:solidFill>
                          <a:effectLst/>
                        </a:rPr>
                        <a:t>)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80" marR="68480" marT="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2060"/>
                          </a:solidFill>
                          <a:effectLst/>
                        </a:rPr>
                        <a:t>профессиональное занятия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2060"/>
                          </a:solidFill>
                          <a:effectLst/>
                        </a:rPr>
                        <a:t> </a:t>
                      </a:r>
                      <a:r>
                        <a:rPr lang="ru-RU" sz="1200" dirty="0">
                          <a:solidFill>
                            <a:srgbClr val="002060"/>
                          </a:solidFill>
                          <a:effectLst/>
                        </a:rPr>
                        <a:t>спортом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80" marR="68480" marT="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2060"/>
                          </a:solidFill>
                          <a:effectLst/>
                        </a:rPr>
                        <a:t>индивидуальный режим занятий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80" marR="68480" marT="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2060"/>
                          </a:solidFill>
                          <a:effectLst/>
                        </a:rPr>
                        <a:t>другое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80" marR="68480" marT="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2060"/>
                          </a:solidFill>
                          <a:effectLst/>
                        </a:rPr>
                        <a:t>Международная школа (отсутствие аккредитации) или ЧОУ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80" marR="68480" marT="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2060"/>
                          </a:solidFill>
                          <a:effectLst/>
                        </a:rPr>
                        <a:t>по состоянию здоровья (</a:t>
                      </a:r>
                      <a:r>
                        <a:rPr lang="ru-RU" sz="1200" dirty="0" err="1">
                          <a:solidFill>
                            <a:srgbClr val="002060"/>
                          </a:solidFill>
                          <a:effectLst/>
                        </a:rPr>
                        <a:t>вт.ч.заболевание</a:t>
                      </a:r>
                      <a:r>
                        <a:rPr lang="ru-RU" sz="1200" dirty="0">
                          <a:solidFill>
                            <a:srgbClr val="002060"/>
                          </a:solidFill>
                          <a:effectLst/>
                        </a:rPr>
                        <a:t>)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80" marR="68480" marT="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1524803"/>
                  </a:ext>
                </a:extLst>
              </a:tr>
              <a:tr h="14401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05.10.2017</a:t>
                      </a:r>
                      <a:endParaRPr lang="ru-RU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80" marR="684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effectLst/>
                        </a:rPr>
                        <a:t>606</a:t>
                      </a:r>
                      <a:endParaRPr lang="ru-RU" sz="14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80" marR="684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</a:rPr>
                        <a:t>345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80" marR="684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</a:rPr>
                        <a:t>2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80" marR="684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</a:rPr>
                        <a:t>25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80" marR="684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143</a:t>
                      </a:r>
                    </a:p>
                  </a:txBody>
                  <a:tcPr marL="68480" marR="684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</a:rPr>
                        <a:t>27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80" marR="684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</a:rPr>
                        <a:t>5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80" marR="684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</a:rPr>
                        <a:t>0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80" marR="684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</a:rPr>
                        <a:t>31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80" marR="684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2060"/>
                          </a:solidFill>
                          <a:effectLst/>
                        </a:rPr>
                        <a:t>3</a:t>
                      </a:r>
                      <a:endParaRPr lang="ru-RU" sz="1600" b="1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80" marR="684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2060"/>
                          </a:solidFill>
                          <a:effectLst/>
                        </a:rPr>
                        <a:t>0</a:t>
                      </a:r>
                      <a:endParaRPr lang="ru-RU" sz="1600" b="1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80" marR="684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2060"/>
                          </a:solidFill>
                          <a:effectLst/>
                        </a:rPr>
                        <a:t>4</a:t>
                      </a:r>
                      <a:endParaRPr lang="ru-RU" sz="1600" b="1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80" marR="684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2060"/>
                          </a:solidFill>
                          <a:effectLst/>
                        </a:rPr>
                        <a:t>0</a:t>
                      </a:r>
                      <a:endParaRPr lang="ru-RU" sz="1600" b="1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80" marR="684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2060"/>
                          </a:solidFill>
                          <a:effectLst/>
                        </a:rPr>
                        <a:t>4</a:t>
                      </a:r>
                      <a:endParaRPr lang="ru-RU" sz="1600" b="1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80" marR="684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</a:rPr>
                        <a:t>0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80" marR="684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</a:rPr>
                        <a:t>17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80" marR="684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5070202"/>
                  </a:ext>
                </a:extLst>
              </a:tr>
              <a:tr h="14401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05.10.2018</a:t>
                      </a:r>
                      <a:endParaRPr lang="ru-RU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80" marR="684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effectLst/>
                        </a:rPr>
                        <a:t>898</a:t>
                      </a:r>
                      <a:endParaRPr lang="ru-RU" sz="14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80" marR="684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</a:rPr>
                        <a:t>292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80" marR="684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</a:rPr>
                        <a:t>29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80" marR="684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</a:rPr>
                        <a:t>39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80" marR="684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</a:t>
                      </a:r>
                    </a:p>
                  </a:txBody>
                  <a:tcPr marL="68480" marR="684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</a:rPr>
                        <a:t>46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80" marR="684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</a:rPr>
                        <a:t>11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80" marR="684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</a:rPr>
                        <a:t>3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80" marR="684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</a:rPr>
                        <a:t>6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80" marR="684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</a:rPr>
                        <a:t>2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80" marR="684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</a:rPr>
                        <a:t>0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80" marR="684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</a:rPr>
                        <a:t>17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80" marR="684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</a:rPr>
                        <a:t>67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80" marR="684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</a:rPr>
                        <a:t>62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80" marR="684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</a:rPr>
                        <a:t>74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80" marR="684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</a:rPr>
                        <a:t>48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80" marR="684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1683451"/>
                  </a:ext>
                </a:extLst>
              </a:tr>
              <a:tr h="2711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05.10.2019</a:t>
                      </a:r>
                      <a:endParaRPr lang="ru-RU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80" marR="684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1044</a:t>
                      </a:r>
                      <a:endParaRPr lang="ru-RU" sz="14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80" marR="684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388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80" marR="684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57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80" marR="684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42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80" marR="684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167</a:t>
                      </a:r>
                      <a:endParaRPr lang="ru-RU" sz="1600" b="1" kern="1200" dirty="0">
                        <a:solidFill>
                          <a:srgbClr val="00206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480" marR="684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79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80" marR="684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80" marR="684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80" marR="684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80" marR="684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80" marR="684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80" marR="684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21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80" marR="684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71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80" marR="684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73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80" marR="684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41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80" marR="684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71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80" marR="684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2777551"/>
                  </a:ext>
                </a:extLst>
              </a:tr>
              <a:tr h="2711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05.10.2020</a:t>
                      </a:r>
                      <a:endParaRPr lang="ru-RU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80" marR="684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1099</a:t>
                      </a:r>
                      <a:endParaRPr lang="ru-RU" sz="14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80" marR="684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615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80" marR="684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39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80" marR="684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80" marR="684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71</a:t>
                      </a:r>
                      <a:endParaRPr lang="ru-RU" sz="1600" b="1" kern="1200" dirty="0">
                        <a:solidFill>
                          <a:srgbClr val="00206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480" marR="684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80" marR="684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80" marR="684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80" marR="684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80" marR="684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80" marR="684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80" marR="684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80" marR="684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98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80" marR="684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88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80" marR="684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24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80" marR="684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98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80" marR="684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576778"/>
                  </a:ext>
                </a:extLst>
              </a:tr>
            </a:tbl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7010400" y="4846389"/>
            <a:ext cx="2133600" cy="273844"/>
          </a:xfrm>
        </p:spPr>
        <p:txBody>
          <a:bodyPr/>
          <a:lstStyle/>
          <a:p>
            <a:fld id="{B19B0651-EE4F-4900-A07F-96A6BFA9D0F0}" type="slidenum">
              <a:rPr lang="ru-RU" smtClean="0"/>
              <a:t>11</a:t>
            </a:fld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51470"/>
            <a:ext cx="1688107" cy="93610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55576" y="33467"/>
            <a:ext cx="69847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Статистические факты о семейном образовании</a:t>
            </a:r>
            <a:r>
              <a:rPr lang="en-US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endParaRPr lang="ru-RU" sz="24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24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Причины</a:t>
            </a:r>
            <a:r>
              <a:rPr lang="en-US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выбора</a:t>
            </a:r>
            <a:endParaRPr lang="ru-RU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4114158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058131"/>
            <a:ext cx="8496943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algn="just">
              <a:spcAft>
                <a:spcPts val="0"/>
              </a:spcAft>
              <a:tabLst>
                <a:tab pos="268288" algn="l"/>
              </a:tabLst>
            </a:pPr>
            <a:r>
              <a:rPr lang="ru-RU" sz="400" b="1" dirty="0">
                <a:solidFill>
                  <a:srgbClr val="00206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ru-RU" sz="400" b="1" dirty="0" smtClean="0">
                <a:solidFill>
                  <a:srgbClr val="00206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                                            </a:t>
            </a:r>
            <a:r>
              <a:rPr lang="ru-RU" sz="1600" b="1" dirty="0" smtClean="0">
                <a:solidFill>
                  <a:srgbClr val="00206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 Учет </a:t>
            </a:r>
            <a:r>
              <a:rPr lang="ru-RU" sz="1600" b="1" dirty="0">
                <a:solidFill>
                  <a:srgbClr val="00206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детей, имеющих право на получение общего </a:t>
            </a:r>
            <a:r>
              <a:rPr lang="ru-RU" sz="1600" b="1" dirty="0" smtClean="0">
                <a:solidFill>
                  <a:srgbClr val="00206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образования ведут </a:t>
            </a:r>
            <a:r>
              <a:rPr lang="ru-RU" sz="1600" b="1" u="sng" dirty="0" smtClean="0">
                <a:solidFill>
                  <a:srgbClr val="00206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отделы образования муниципальных </a:t>
            </a:r>
            <a:r>
              <a:rPr lang="ru-RU" sz="1600" b="1" u="sng" dirty="0">
                <a:solidFill>
                  <a:srgbClr val="00206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районов (</a:t>
            </a:r>
            <a:r>
              <a:rPr lang="ru-RU" sz="1600" b="1" u="sng" dirty="0" smtClean="0">
                <a:solidFill>
                  <a:srgbClr val="00206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городских округов),</a:t>
            </a:r>
            <a:r>
              <a:rPr lang="ru-RU" sz="1600" b="1" dirty="0" smtClean="0">
                <a:solidFill>
                  <a:srgbClr val="00206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ru-RU" sz="1600" b="1" dirty="0">
                <a:solidFill>
                  <a:srgbClr val="00206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на территории которого проживает </a:t>
            </a:r>
            <a:r>
              <a:rPr lang="ru-RU" sz="1600" b="1" dirty="0" smtClean="0">
                <a:solidFill>
                  <a:srgbClr val="00206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ребенок (в соответствии с ч. </a:t>
            </a:r>
            <a:r>
              <a:rPr lang="ru-RU" sz="1600" b="1" dirty="0">
                <a:solidFill>
                  <a:srgbClr val="00206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5 </a:t>
            </a:r>
            <a:r>
              <a:rPr lang="ru-RU" sz="1600" b="1" dirty="0" smtClean="0">
                <a:solidFill>
                  <a:srgbClr val="00206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ст. </a:t>
            </a:r>
            <a:r>
              <a:rPr lang="ru-RU" sz="1600" b="1" dirty="0">
                <a:solidFill>
                  <a:srgbClr val="00206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63 №273 – ФЗ «Об образовании в Российской </a:t>
            </a:r>
            <a:r>
              <a:rPr lang="ru-RU" sz="1600" b="1" dirty="0" smtClean="0">
                <a:solidFill>
                  <a:srgbClr val="00206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Федерации» от 29.12.2012 г.).</a:t>
            </a:r>
          </a:p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ü"/>
            </a:pPr>
            <a:endParaRPr lang="ru-RU" sz="1600" b="1" dirty="0">
              <a:solidFill>
                <a:srgbClr val="002060"/>
              </a:solidFill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algn="just">
              <a:spcAft>
                <a:spcPts val="0"/>
              </a:spcAft>
              <a:buAutoNum type="arabicPeriod"/>
            </a:pPr>
            <a:r>
              <a:rPr lang="ru-RU" sz="1600" b="1" dirty="0" smtClean="0">
                <a:solidFill>
                  <a:srgbClr val="00206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 Совершеннолетний </a:t>
            </a:r>
            <a:r>
              <a:rPr lang="ru-RU" sz="1600" b="1" dirty="0">
                <a:solidFill>
                  <a:srgbClr val="00206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обучающийся или родители (законные представители)</a:t>
            </a:r>
            <a:r>
              <a:rPr lang="ru-RU" sz="1600" dirty="0">
                <a:solidFill>
                  <a:srgbClr val="00206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 несовершеннолетнего обучающегося </a:t>
            </a:r>
            <a:r>
              <a:rPr lang="ru-RU" sz="1600" b="1" dirty="0">
                <a:solidFill>
                  <a:srgbClr val="00206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информируют о выборе формы получения общего образования в форме семейного образования/самообразования </a:t>
            </a:r>
            <a:r>
              <a:rPr lang="ru-RU" sz="1600" dirty="0" smtClean="0">
                <a:solidFill>
                  <a:srgbClr val="00206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отдел </a:t>
            </a:r>
            <a:r>
              <a:rPr lang="ru-RU" sz="1600" dirty="0">
                <a:solidFill>
                  <a:srgbClr val="00206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образования </a:t>
            </a:r>
            <a:r>
              <a:rPr lang="ru-RU" sz="1600" dirty="0" smtClean="0">
                <a:solidFill>
                  <a:srgbClr val="00206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муниципального района или городского округа, </a:t>
            </a:r>
            <a:r>
              <a:rPr lang="ru-RU" sz="1600" dirty="0">
                <a:solidFill>
                  <a:srgbClr val="00206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на территории которого проживает обучающийся, направляя </a:t>
            </a:r>
            <a:r>
              <a:rPr lang="ru-RU" sz="1600" dirty="0" smtClean="0">
                <a:solidFill>
                  <a:srgbClr val="00206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уведомление.</a:t>
            </a:r>
          </a:p>
          <a:p>
            <a:pPr algn="just">
              <a:spcAft>
                <a:spcPts val="0"/>
              </a:spcAft>
            </a:pPr>
            <a:endParaRPr lang="ru-RU" sz="1600" b="1" dirty="0">
              <a:solidFill>
                <a:srgbClr val="002060"/>
              </a:solidFill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ru-RU" sz="1600" b="1" dirty="0" smtClean="0">
                <a:solidFill>
                  <a:srgbClr val="00206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2. Отдел </a:t>
            </a:r>
            <a:r>
              <a:rPr lang="ru-RU" sz="1600" b="1" dirty="0">
                <a:solidFill>
                  <a:srgbClr val="00206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образования </a:t>
            </a:r>
            <a:r>
              <a:rPr lang="ru-RU" sz="1600" dirty="0">
                <a:solidFill>
                  <a:srgbClr val="00206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муниципального района (городского округа) </a:t>
            </a:r>
            <a:r>
              <a:rPr lang="ru-RU" sz="1600" b="1" dirty="0" smtClean="0">
                <a:solidFill>
                  <a:srgbClr val="00206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обеспечивает </a:t>
            </a:r>
            <a:r>
              <a:rPr lang="ru-RU" sz="1600" b="1" dirty="0">
                <a:solidFill>
                  <a:srgbClr val="00206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внесение информации об обучающемся</a:t>
            </a:r>
            <a:r>
              <a:rPr lang="ru-RU" sz="1600" dirty="0">
                <a:solidFill>
                  <a:srgbClr val="00206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, выбравшем семейную форму получения образования или форму самообразования, </a:t>
            </a:r>
            <a:r>
              <a:rPr lang="ru-RU" sz="1600" b="1" dirty="0">
                <a:solidFill>
                  <a:srgbClr val="00206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в реестр детей</a:t>
            </a:r>
            <a:r>
              <a:rPr lang="ru-RU" sz="1600" dirty="0">
                <a:solidFill>
                  <a:srgbClr val="00206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, подлежащих обучению и не обучающихся в образовательных организациях.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7010400" y="4527734"/>
            <a:ext cx="2133600" cy="273844"/>
          </a:xfrm>
        </p:spPr>
        <p:txBody>
          <a:bodyPr/>
          <a:lstStyle/>
          <a:p>
            <a:fld id="{B19B0651-EE4F-4900-A07F-96A6BFA9D0F0}" type="slidenum">
              <a:rPr lang="ru-RU" smtClean="0"/>
              <a:t>12</a:t>
            </a:fld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51470"/>
            <a:ext cx="1688107" cy="93610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99592" y="134801"/>
            <a:ext cx="71287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Порядок действий муниципальных органов управления образования при переходе обучающихся 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на семейное образование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537968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243526"/>
            <a:ext cx="8496943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5" indent="-180975" algn="just">
              <a:spcAft>
                <a:spcPts val="0"/>
              </a:spcAft>
              <a:buFont typeface="Wingdings" panose="05000000000000000000" pitchFamily="2" charset="2"/>
              <a:buChar char="ü"/>
            </a:pPr>
            <a:endParaRPr lang="ru-RU" sz="400" b="1" dirty="0">
              <a:solidFill>
                <a:srgbClr val="002060"/>
              </a:solidFill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ru-RU" sz="1600" dirty="0" smtClean="0">
                <a:solidFill>
                  <a:srgbClr val="00206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3. </a:t>
            </a:r>
            <a:r>
              <a:rPr lang="ru-RU" sz="1600" b="1" dirty="0" smtClean="0">
                <a:solidFill>
                  <a:srgbClr val="00206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Отдел </a:t>
            </a:r>
            <a:r>
              <a:rPr lang="ru-RU" sz="1600" b="1" dirty="0">
                <a:solidFill>
                  <a:srgbClr val="00206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образования</a:t>
            </a:r>
            <a:r>
              <a:rPr lang="ru-RU" sz="1600" dirty="0">
                <a:solidFill>
                  <a:srgbClr val="00206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 муниципального района (городского округа</a:t>
            </a:r>
            <a:r>
              <a:rPr lang="ru-RU" sz="1600" dirty="0" smtClean="0">
                <a:solidFill>
                  <a:srgbClr val="00206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), </a:t>
            </a:r>
            <a:r>
              <a:rPr lang="ru-RU" sz="1600" dirty="0">
                <a:solidFill>
                  <a:srgbClr val="00206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на территории которого проживает обучающийся, при получении уведомления о выборе формы получения образования в форме семейного образования/самообразования </a:t>
            </a:r>
            <a:r>
              <a:rPr lang="ru-RU" sz="1600" b="1" dirty="0">
                <a:solidFill>
                  <a:srgbClr val="00206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информирует совершеннолетнего обучающегося или родителей (законных представителей) несовершеннолетнего обучающегося</a:t>
            </a:r>
            <a:r>
              <a:rPr lang="ru-RU" sz="1600" dirty="0">
                <a:solidFill>
                  <a:srgbClr val="00206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ru-RU" sz="1600" b="1" dirty="0">
                <a:solidFill>
                  <a:srgbClr val="00206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об образовательных организациях </a:t>
            </a:r>
            <a:r>
              <a:rPr lang="ru-RU" sz="1600" dirty="0">
                <a:solidFill>
                  <a:srgbClr val="00206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данного муниципального района (городского округа), в которых обучающийся может пройти промежуточную и(или) государственную итоговую аттестацию</a:t>
            </a:r>
            <a:r>
              <a:rPr lang="ru-RU" sz="1600" dirty="0" smtClean="0">
                <a:solidFill>
                  <a:srgbClr val="00206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.</a:t>
            </a:r>
          </a:p>
          <a:p>
            <a:pPr algn="just">
              <a:spcAft>
                <a:spcPts val="0"/>
              </a:spcAft>
            </a:pPr>
            <a:endParaRPr lang="ru-RU" sz="1600" dirty="0" smtClean="0">
              <a:solidFill>
                <a:srgbClr val="002060"/>
              </a:solidFill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ru-RU" sz="1600" dirty="0" smtClean="0">
                <a:solidFill>
                  <a:srgbClr val="00206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4. </a:t>
            </a:r>
            <a:r>
              <a:rPr lang="ru-RU" sz="1600" b="1" dirty="0" smtClean="0">
                <a:solidFill>
                  <a:srgbClr val="00206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Отдел </a:t>
            </a:r>
            <a:r>
              <a:rPr lang="ru-RU" sz="1600" b="1" dirty="0">
                <a:solidFill>
                  <a:srgbClr val="00206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образования доводит до сведения образовательной организации о прикреплении обучающегося к образовательной организации </a:t>
            </a:r>
            <a:r>
              <a:rPr lang="ru-RU" sz="1600" dirty="0">
                <a:solidFill>
                  <a:srgbClr val="00206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(при наличии в ней свободных мест) для прохождения промежуточной аттестации и(или) государственной итоговой аттестации. </a:t>
            </a:r>
            <a:endParaRPr lang="ru-RU" sz="1600" dirty="0" smtClean="0">
              <a:solidFill>
                <a:srgbClr val="002060"/>
              </a:solidFill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algn="just">
              <a:spcAft>
                <a:spcPts val="0"/>
              </a:spcAft>
            </a:pPr>
            <a:endParaRPr lang="ru-RU" sz="1600" b="1" dirty="0">
              <a:solidFill>
                <a:srgbClr val="002060"/>
              </a:solidFill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7010400" y="4527734"/>
            <a:ext cx="2133600" cy="273844"/>
          </a:xfrm>
        </p:spPr>
        <p:txBody>
          <a:bodyPr/>
          <a:lstStyle/>
          <a:p>
            <a:fld id="{B19B0651-EE4F-4900-A07F-96A6BFA9D0F0}" type="slidenum">
              <a:rPr lang="ru-RU" smtClean="0"/>
              <a:t>13</a:t>
            </a:fld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51470"/>
            <a:ext cx="1688107" cy="93610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99592" y="134801"/>
            <a:ext cx="71287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Порядок действий муниципальных органов управления образования при переходе обучающихся 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на семейное образование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455992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058131"/>
            <a:ext cx="8672883" cy="4001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5" indent="-180975" algn="just">
              <a:spcAft>
                <a:spcPts val="0"/>
              </a:spcAft>
              <a:buFont typeface="Wingdings" panose="05000000000000000000" pitchFamily="2" charset="2"/>
              <a:buChar char="ü"/>
            </a:pPr>
            <a:endParaRPr lang="ru-RU" sz="400" b="1" dirty="0">
              <a:solidFill>
                <a:srgbClr val="002060"/>
              </a:solidFill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ru-RU" sz="1400" dirty="0" smtClean="0">
                <a:solidFill>
                  <a:srgbClr val="00206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5. Совершеннолетний </a:t>
            </a:r>
            <a:r>
              <a:rPr lang="ru-RU" sz="1400" dirty="0">
                <a:solidFill>
                  <a:srgbClr val="00206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обучающийся или родители (законные представители) несовершеннолетнего обучающегося </a:t>
            </a:r>
            <a:r>
              <a:rPr lang="ru-RU" sz="1400" b="1" dirty="0">
                <a:solidFill>
                  <a:srgbClr val="00206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вправе подать заявление о прохождении промежуточной и(или) государственной итоговой аттестации </a:t>
            </a:r>
            <a:r>
              <a:rPr lang="ru-RU" sz="1400" b="1" dirty="0" smtClean="0">
                <a:solidFill>
                  <a:srgbClr val="00206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одновременно </a:t>
            </a:r>
            <a:r>
              <a:rPr lang="ru-RU" sz="1400" b="1" dirty="0">
                <a:solidFill>
                  <a:srgbClr val="00206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с заявлением об отчислении из образовательной организации</a:t>
            </a:r>
            <a:r>
              <a:rPr lang="ru-RU" sz="1400" dirty="0">
                <a:solidFill>
                  <a:srgbClr val="00206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 в связи с выбором семейной формы получения образования или формы самообразования</a:t>
            </a:r>
            <a:r>
              <a:rPr lang="ru-RU" sz="1400" dirty="0" smtClean="0">
                <a:solidFill>
                  <a:srgbClr val="00206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.</a:t>
            </a:r>
          </a:p>
          <a:p>
            <a:pPr algn="just">
              <a:spcAft>
                <a:spcPts val="0"/>
              </a:spcAft>
            </a:pPr>
            <a:endParaRPr lang="ru-RU" sz="1400" dirty="0">
              <a:solidFill>
                <a:srgbClr val="002060"/>
              </a:solidFill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algn="just"/>
            <a:r>
              <a:rPr lang="ru-RU" sz="1400" dirty="0" smtClean="0">
                <a:solidFill>
                  <a:srgbClr val="00206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6. </a:t>
            </a:r>
            <a:r>
              <a:rPr lang="ru-RU" sz="1400" b="1" dirty="0" smtClean="0">
                <a:solidFill>
                  <a:srgbClr val="00206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Отдел </a:t>
            </a:r>
            <a:r>
              <a:rPr lang="ru-RU" sz="1400" b="1" dirty="0">
                <a:solidFill>
                  <a:srgbClr val="00206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образования </a:t>
            </a:r>
            <a:r>
              <a:rPr lang="ru-RU" sz="1400" dirty="0">
                <a:solidFill>
                  <a:srgbClr val="00206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муниципального района (городского округа) </a:t>
            </a:r>
            <a:r>
              <a:rPr lang="ru-RU" sz="1400" b="1" dirty="0" smtClean="0">
                <a:solidFill>
                  <a:srgbClr val="00206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в </a:t>
            </a:r>
            <a:r>
              <a:rPr lang="ru-RU" sz="1400" b="1" dirty="0">
                <a:solidFill>
                  <a:srgbClr val="00206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целях контроля соблюдения родителями обязанности </a:t>
            </a:r>
            <a:r>
              <a:rPr lang="ru-RU" sz="1400" dirty="0">
                <a:solidFill>
                  <a:srgbClr val="00206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в части получения общего образования несовершеннолетними обучающимися </a:t>
            </a:r>
            <a:r>
              <a:rPr lang="ru-RU" sz="1400" b="1" dirty="0" smtClean="0">
                <a:solidFill>
                  <a:srgbClr val="00206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сообщает</a:t>
            </a:r>
            <a:r>
              <a:rPr lang="ru-RU" sz="1400" dirty="0" smtClean="0">
                <a:solidFill>
                  <a:srgbClr val="00206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ru-RU" sz="1400" b="1" dirty="0">
                <a:solidFill>
                  <a:srgbClr val="00206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в </a:t>
            </a:r>
            <a:r>
              <a:rPr lang="ru-RU" sz="1400" b="1" dirty="0" smtClean="0">
                <a:solidFill>
                  <a:srgbClr val="00206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 Республиканскую комиссию </a:t>
            </a:r>
            <a:r>
              <a:rPr lang="ru-RU" sz="1400" b="1" dirty="0">
                <a:solidFill>
                  <a:srgbClr val="00206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по делам несовершеннолетних и защите их </a:t>
            </a:r>
            <a:r>
              <a:rPr lang="ru-RU" sz="1400" b="1" dirty="0" smtClean="0">
                <a:solidFill>
                  <a:srgbClr val="00206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прав  </a:t>
            </a:r>
            <a:r>
              <a:rPr lang="ru-RU" sz="1400" dirty="0" smtClean="0">
                <a:solidFill>
                  <a:srgbClr val="00206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о </a:t>
            </a:r>
            <a:r>
              <a:rPr lang="ru-RU" sz="1400" dirty="0">
                <a:solidFill>
                  <a:srgbClr val="00206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всех </a:t>
            </a:r>
            <a:r>
              <a:rPr lang="ru-RU" sz="1400" dirty="0" smtClean="0">
                <a:solidFill>
                  <a:srgbClr val="00206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случаях </a:t>
            </a:r>
            <a:r>
              <a:rPr lang="ru-RU" sz="1400" dirty="0">
                <a:solidFill>
                  <a:srgbClr val="00206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(в соответствии с ч. </a:t>
            </a:r>
            <a:r>
              <a:rPr lang="ru-RU" sz="1400" dirty="0" smtClean="0">
                <a:solidFill>
                  <a:srgbClr val="00206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5 </a:t>
            </a:r>
            <a:r>
              <a:rPr lang="ru-RU" sz="1400" dirty="0">
                <a:solidFill>
                  <a:srgbClr val="00206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ст. </a:t>
            </a:r>
            <a:r>
              <a:rPr lang="ru-RU" sz="1400" dirty="0" smtClean="0">
                <a:solidFill>
                  <a:srgbClr val="00206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44 </a:t>
            </a:r>
            <a:r>
              <a:rPr lang="ru-RU" sz="1400" dirty="0">
                <a:solidFill>
                  <a:srgbClr val="00206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№273 – </a:t>
            </a:r>
            <a:r>
              <a:rPr lang="ru-RU" sz="1400" dirty="0" smtClean="0">
                <a:solidFill>
                  <a:srgbClr val="00206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ФЗ):</a:t>
            </a:r>
          </a:p>
          <a:p>
            <a:pPr algn="just"/>
            <a:endParaRPr lang="ru-RU" sz="1000" dirty="0">
              <a:solidFill>
                <a:srgbClr val="002060"/>
              </a:solidFill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285750" indent="-17463" algn="just">
              <a:spcAft>
                <a:spcPts val="0"/>
              </a:spcAft>
              <a:buFontTx/>
              <a:buChar char="-"/>
            </a:pPr>
            <a:r>
              <a:rPr lang="ru-RU" sz="1400" b="1" dirty="0" smtClean="0">
                <a:solidFill>
                  <a:srgbClr val="00206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      отчисления </a:t>
            </a:r>
            <a:r>
              <a:rPr lang="ru-RU" sz="1400" b="1" dirty="0">
                <a:solidFill>
                  <a:srgbClr val="00206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из образовательной организации в связи с выбором семейной формы получения образования или формы самообразования</a:t>
            </a:r>
            <a:r>
              <a:rPr lang="ru-RU" sz="1400" dirty="0">
                <a:solidFill>
                  <a:srgbClr val="00206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ru-RU" sz="1400" b="1" dirty="0">
                <a:solidFill>
                  <a:srgbClr val="00206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и</a:t>
            </a:r>
            <a:r>
              <a:rPr lang="ru-RU" sz="1400" dirty="0">
                <a:solidFill>
                  <a:srgbClr val="00206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ru-RU" sz="1400" b="1" dirty="0">
                <a:solidFill>
                  <a:srgbClr val="00206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отказе совершеннолетнего или родителей (законных представителей) несовершеннолетнего предоставить сведения о прикреплении к образовательной организации для прохождения промежуточной и(или) государственной итоговой аттестации</a:t>
            </a:r>
            <a:r>
              <a:rPr lang="ru-RU" sz="1400" dirty="0" smtClean="0">
                <a:solidFill>
                  <a:srgbClr val="00206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;</a:t>
            </a:r>
          </a:p>
          <a:p>
            <a:pPr marL="285750" indent="-285750" algn="just">
              <a:spcAft>
                <a:spcPts val="0"/>
              </a:spcAft>
              <a:buFontTx/>
              <a:buChar char="-"/>
            </a:pPr>
            <a:endParaRPr lang="ru-RU" sz="1400" dirty="0">
              <a:solidFill>
                <a:srgbClr val="002060"/>
              </a:solidFill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268288" algn="just">
              <a:spcAft>
                <a:spcPts val="0"/>
              </a:spcAft>
            </a:pPr>
            <a:r>
              <a:rPr lang="ru-RU" sz="1400" dirty="0">
                <a:solidFill>
                  <a:srgbClr val="00206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- </a:t>
            </a:r>
            <a:r>
              <a:rPr lang="ru-RU" sz="1400" dirty="0" smtClean="0">
                <a:solidFill>
                  <a:srgbClr val="00206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   </a:t>
            </a:r>
            <a:r>
              <a:rPr lang="ru-RU" sz="1400" b="1" dirty="0" smtClean="0">
                <a:solidFill>
                  <a:srgbClr val="00206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неявки </a:t>
            </a:r>
            <a:r>
              <a:rPr lang="ru-RU" sz="1400" b="1" dirty="0">
                <a:solidFill>
                  <a:srgbClr val="00206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экстерна для прохождения промежуточной и(или) государственной итоговой аттестации в сроки, указанные в </a:t>
            </a:r>
            <a:r>
              <a:rPr lang="ru-RU" sz="1400" b="1" dirty="0" smtClean="0">
                <a:solidFill>
                  <a:srgbClr val="00206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локальном </a:t>
            </a:r>
            <a:r>
              <a:rPr lang="ru-RU" sz="1400" b="1" dirty="0">
                <a:solidFill>
                  <a:srgbClr val="00206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акте о зачислении.</a:t>
            </a:r>
          </a:p>
          <a:p>
            <a:pPr algn="just">
              <a:spcAft>
                <a:spcPts val="0"/>
              </a:spcAft>
            </a:pPr>
            <a:endParaRPr lang="ru-RU" sz="1600" b="1" dirty="0">
              <a:solidFill>
                <a:srgbClr val="002060"/>
              </a:solidFill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7010400" y="4527734"/>
            <a:ext cx="2133600" cy="273844"/>
          </a:xfrm>
        </p:spPr>
        <p:txBody>
          <a:bodyPr/>
          <a:lstStyle/>
          <a:p>
            <a:fld id="{B19B0651-EE4F-4900-A07F-96A6BFA9D0F0}" type="slidenum">
              <a:rPr lang="ru-RU" smtClean="0"/>
              <a:t>14</a:t>
            </a:fld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51470"/>
            <a:ext cx="1688107" cy="93610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99592" y="134801"/>
            <a:ext cx="71287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smtClean="0">
                <a:solidFill>
                  <a:srgbClr val="002060"/>
                </a:solidFill>
              </a:rPr>
              <a:t>Порядок </a:t>
            </a:r>
            <a:r>
              <a:rPr lang="ru-RU" b="1" dirty="0" smtClean="0">
                <a:solidFill>
                  <a:srgbClr val="002060"/>
                </a:solidFill>
              </a:rPr>
              <a:t>действий муниципальных органов управления образования при переходе обучающихся 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на семейное образование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557516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195486"/>
            <a:ext cx="88569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Муниципальные органы управления 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образованием при переходе на семейное образование обязаны: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99592" y="1055032"/>
            <a:ext cx="81369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002060"/>
                </a:solidFill>
              </a:rPr>
              <a:t>- разъяснять родителям особенности освоения ООП в семейной форме и все «минусы»;</a:t>
            </a:r>
            <a:endParaRPr lang="ru-RU" sz="1600" b="1" dirty="0">
              <a:solidFill>
                <a:srgbClr val="00206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946729"/>
              </p:ext>
            </p:extLst>
          </p:nvPr>
        </p:nvGraphicFramePr>
        <p:xfrm>
          <a:off x="107504" y="1491630"/>
          <a:ext cx="8928992" cy="302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28992">
                  <a:extLst>
                    <a:ext uri="{9D8B030D-6E8A-4147-A177-3AD203B41FA5}">
                      <a16:colId xmlns:a16="http://schemas.microsoft.com/office/drawing/2014/main" val="82074331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минусы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081359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sz="1400" b="1" i="0" kern="1200" dirty="0" smtClean="0">
                          <a:solidFill>
                            <a:srgbClr val="A8246E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 не предполагает каких-либо обязательных взаимоотношений со школой </a:t>
                      </a:r>
                      <a:r>
                        <a:rPr lang="ru-RU" sz="1400" b="0" i="0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 период осуществления учебного процесса, при выборе семейного образования ребенок исключается из списков организации на основании заявления родителей</a:t>
                      </a:r>
                    </a:p>
                    <a:p>
                      <a:pPr algn="just"/>
                      <a:r>
                        <a:rPr lang="ru-RU" sz="1400" b="1" i="0" kern="1200" dirty="0" smtClean="0">
                          <a:solidFill>
                            <a:srgbClr val="A8246E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 </a:t>
                      </a:r>
                      <a:r>
                        <a:rPr lang="ru-RU" sz="1400" b="0" i="0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промежуточная аттестация - это процедура установления соответствия качества подготовки обучающихся требованиям ФГОС  по завершении учебного года. </a:t>
                      </a:r>
                      <a:r>
                        <a:rPr lang="ru-RU" sz="1400" b="1" i="0" kern="1200" dirty="0" smtClean="0">
                          <a:solidFill>
                            <a:srgbClr val="A8246E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Промежуточная аттестация проводится</a:t>
                      </a:r>
                      <a:r>
                        <a:rPr lang="ru-RU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400" b="0" i="0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 формах, определенных учебным планом, и в порядке, установленном образовательной организацией, в соответствии с </a:t>
                      </a:r>
                      <a:r>
                        <a:rPr lang="ru-RU" sz="1400" b="1" i="0" kern="1200" dirty="0" smtClean="0">
                          <a:solidFill>
                            <a:srgbClr val="A8246E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локальным актом общеобразовательной организации, ГИА – в соответствии со ст.59 и требованиями ФГОС</a:t>
                      </a:r>
                      <a:endParaRPr lang="ru-RU" sz="1400" b="0" i="0" kern="1200" dirty="0" smtClean="0">
                        <a:solidFill>
                          <a:srgbClr val="A8246E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/>
                      <a:r>
                        <a:rPr lang="ru-RU" sz="1400" b="1" i="0" kern="1200" dirty="0" smtClean="0">
                          <a:solidFill>
                            <a:srgbClr val="A8246E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 </a:t>
                      </a:r>
                      <a:r>
                        <a:rPr lang="ru-RU" sz="1400" b="0" i="0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экстернат является лишь </a:t>
                      </a:r>
                      <a:r>
                        <a:rPr lang="ru-RU" sz="1400" b="1" i="0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формой аттестации </a:t>
                      </a:r>
                      <a:r>
                        <a:rPr lang="ru-RU" sz="1400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промежуточной и государственной итоговой аттестации </a:t>
                      </a:r>
                      <a:r>
                        <a:rPr lang="en-US" sz="1400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 </a:t>
                      </a:r>
                      <a:r>
                        <a:rPr lang="en-US" sz="1400" b="1" kern="1200" dirty="0" err="1" smtClean="0">
                          <a:solidFill>
                            <a:srgbClr val="A8246E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имеющим</a:t>
                      </a:r>
                      <a:r>
                        <a:rPr lang="en-US" sz="1400" b="1" kern="1200" dirty="0" smtClean="0">
                          <a:solidFill>
                            <a:srgbClr val="A8246E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kern="1200" dirty="0" err="1" smtClean="0">
                          <a:solidFill>
                            <a:srgbClr val="A8246E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государственную</a:t>
                      </a:r>
                      <a:r>
                        <a:rPr lang="en-US" sz="1400" b="1" kern="1200" dirty="0" smtClean="0">
                          <a:solidFill>
                            <a:srgbClr val="A8246E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kern="1200" dirty="0" err="1" smtClean="0">
                          <a:solidFill>
                            <a:srgbClr val="A8246E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аккредитацию</a:t>
                      </a:r>
                      <a:r>
                        <a:rPr lang="en-US" sz="1400" b="1" kern="1200" dirty="0" smtClean="0">
                          <a:solidFill>
                            <a:srgbClr val="A8246E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ООП</a:t>
                      </a:r>
                      <a:endParaRPr lang="ru-RU" sz="1400" b="0" i="0" kern="1200" dirty="0" smtClean="0">
                        <a:solidFill>
                          <a:srgbClr val="A8246E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/>
                      <a:r>
                        <a:rPr lang="ru-RU" sz="1400" b="1" i="0" kern="1200" dirty="0" smtClean="0">
                          <a:solidFill>
                            <a:srgbClr val="A8246E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 </a:t>
                      </a:r>
                      <a:r>
                        <a:rPr lang="ru-RU" sz="1400" b="1" i="0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нормативы финансирования </a:t>
                      </a:r>
                      <a:r>
                        <a:rPr lang="ru-RU" sz="1400" b="0" i="0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устанавливаются только для образовательной организации (ч. 13 ст. 108 ). Так как семейная форма получения образования осуществляется вне образовательной организации, то оплата по данной форме действующим законодательством республики не предусматривается</a:t>
                      </a:r>
                      <a:r>
                        <a:rPr lang="ru-RU" sz="1400" b="0" i="0" kern="1200" baseline="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ru-RU" sz="1400" b="0" i="0" kern="1200" dirty="0" smtClean="0">
                        <a:solidFill>
                          <a:srgbClr val="00206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4005571"/>
                  </a:ext>
                </a:extLst>
              </a:tr>
            </a:tbl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974532" y="4507707"/>
            <a:ext cx="2133600" cy="273844"/>
          </a:xfrm>
        </p:spPr>
        <p:txBody>
          <a:bodyPr/>
          <a:lstStyle/>
          <a:p>
            <a:fld id="{B19B0651-EE4F-4900-A07F-96A6BFA9D0F0}" type="slidenum">
              <a:rPr lang="ru-RU" smtClean="0"/>
              <a:t>15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4997084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/>
          </p:nvPr>
        </p:nvGraphicFramePr>
        <p:xfrm>
          <a:off x="936104" y="699542"/>
          <a:ext cx="8640960" cy="40482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6917765" y="4473922"/>
            <a:ext cx="2133600" cy="273844"/>
          </a:xfrm>
        </p:spPr>
        <p:txBody>
          <a:bodyPr/>
          <a:lstStyle/>
          <a:p>
            <a:fld id="{B19B0651-EE4F-4900-A07F-96A6BFA9D0F0}" type="slidenum">
              <a:rPr lang="ru-RU" smtClean="0"/>
              <a:t>16</a:t>
            </a:fld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043608" y="-34003"/>
            <a:ext cx="81003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Муниципальные органы управления 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образованием при переходе на семейное </a:t>
            </a:r>
            <a:r>
              <a:rPr lang="ru-RU" b="1" dirty="0">
                <a:solidFill>
                  <a:srgbClr val="002060"/>
                </a:solidFill>
              </a:rPr>
              <a:t>образование обязаны разъяснять родителям особенности освоения ООП в семейной </a:t>
            </a:r>
            <a:r>
              <a:rPr lang="ru-RU" b="1" dirty="0" smtClean="0">
                <a:solidFill>
                  <a:srgbClr val="002060"/>
                </a:solidFill>
              </a:rPr>
              <a:t>форме</a:t>
            </a:r>
            <a:r>
              <a:rPr lang="ru-RU" sz="2000" b="1" dirty="0" smtClean="0">
                <a:solidFill>
                  <a:srgbClr val="002060"/>
                </a:solidFill>
              </a:rPr>
              <a:t>:</a:t>
            </a:r>
            <a:endParaRPr lang="ru-RU" sz="2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947505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3528" y="1995686"/>
            <a:ext cx="8424936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2400" b="1" dirty="0" smtClean="0">
                <a:solidFill>
                  <a:srgbClr val="A8246E"/>
                </a:solidFill>
              </a:rPr>
              <a:t>Закон «Об образовании в Российской Федерации»  статья 17</a:t>
            </a:r>
          </a:p>
          <a:p>
            <a:pPr fontAlgn="base"/>
            <a:endParaRPr lang="ru-RU" sz="1200" dirty="0">
              <a:solidFill>
                <a:srgbClr val="FF0000"/>
              </a:solidFill>
            </a:endParaRPr>
          </a:p>
          <a:p>
            <a:pPr algn="just"/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В </a:t>
            </a:r>
            <a:r>
              <a:rPr lang="ru-RU" b="1" dirty="0">
                <a:solidFill>
                  <a:srgbClr val="002060"/>
                </a:solidFill>
              </a:rPr>
              <a:t>Российской Федерации образование может быть получено</a:t>
            </a:r>
            <a:r>
              <a:rPr lang="ru-RU" b="1" dirty="0" smtClean="0">
                <a:solidFill>
                  <a:srgbClr val="002060"/>
                </a:solidFill>
              </a:rPr>
              <a:t>:</a:t>
            </a:r>
          </a:p>
          <a:p>
            <a:pPr algn="just"/>
            <a:endParaRPr lang="ru-RU" b="1" dirty="0">
              <a:solidFill>
                <a:srgbClr val="002060"/>
              </a:solidFill>
            </a:endParaRPr>
          </a:p>
          <a:p>
            <a:pPr marL="342900" indent="-342900" algn="just">
              <a:buClr>
                <a:srgbClr val="A8246E"/>
              </a:buClr>
              <a:buAutoNum type="arabicPeriod"/>
            </a:pPr>
            <a:r>
              <a:rPr lang="ru-RU" b="1" dirty="0" smtClean="0">
                <a:solidFill>
                  <a:srgbClr val="002060"/>
                </a:solidFill>
              </a:rPr>
              <a:t>в </a:t>
            </a:r>
            <a:r>
              <a:rPr lang="ru-RU" b="1" dirty="0">
                <a:solidFill>
                  <a:srgbClr val="002060"/>
                </a:solidFill>
              </a:rPr>
              <a:t>организациях, осуществляющих образовательную </a:t>
            </a:r>
            <a:r>
              <a:rPr lang="ru-RU" b="1" dirty="0" smtClean="0">
                <a:solidFill>
                  <a:srgbClr val="002060"/>
                </a:solidFill>
              </a:rPr>
              <a:t>деятельность</a:t>
            </a:r>
          </a:p>
          <a:p>
            <a:pPr marL="342900" indent="-342900" algn="just">
              <a:buAutoNum type="arabicPeriod"/>
            </a:pPr>
            <a:endParaRPr lang="ru-RU" b="1" dirty="0">
              <a:solidFill>
                <a:srgbClr val="002060"/>
              </a:solidFill>
            </a:endParaRPr>
          </a:p>
          <a:p>
            <a:pPr algn="just"/>
            <a:r>
              <a:rPr lang="ru-RU" b="1" dirty="0" smtClean="0">
                <a:solidFill>
                  <a:srgbClr val="A8246E"/>
                </a:solidFill>
              </a:rPr>
              <a:t>2. </a:t>
            </a:r>
            <a:r>
              <a:rPr lang="ru-RU" b="1" dirty="0" smtClean="0">
                <a:solidFill>
                  <a:srgbClr val="002060"/>
                </a:solidFill>
              </a:rPr>
              <a:t>вне </a:t>
            </a:r>
            <a:r>
              <a:rPr lang="ru-RU" b="1" dirty="0">
                <a:solidFill>
                  <a:srgbClr val="002060"/>
                </a:solidFill>
              </a:rPr>
              <a:t>организаций, осуществляющих образовательную деятельность (в форме семейного образования и самообразования</a:t>
            </a:r>
            <a:r>
              <a:rPr lang="ru-RU" b="1" dirty="0" smtClean="0">
                <a:solidFill>
                  <a:srgbClr val="002060"/>
                </a:solidFill>
              </a:rPr>
              <a:t>)</a:t>
            </a:r>
            <a:endParaRPr lang="ru-RU" b="1" dirty="0">
              <a:solidFill>
                <a:srgbClr val="002060"/>
              </a:solidFill>
            </a:endParaRPr>
          </a:p>
          <a:p>
            <a:pPr algn="ctr"/>
            <a:endParaRPr lang="ru-RU" sz="2000" b="1" dirty="0">
              <a:solidFill>
                <a:srgbClr val="0070C0"/>
              </a:solidFill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6978724" y="4515966"/>
            <a:ext cx="2133600" cy="273844"/>
          </a:xfrm>
        </p:spPr>
        <p:txBody>
          <a:bodyPr/>
          <a:lstStyle/>
          <a:p>
            <a:fld id="{B19B0651-EE4F-4900-A07F-96A6BFA9D0F0}" type="slidenum">
              <a:rPr lang="ru-RU" smtClean="0"/>
              <a:t>2</a:t>
            </a:fld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51470"/>
            <a:ext cx="1688107" cy="93610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403648" y="51470"/>
            <a:ext cx="6264696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2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Основополагающие начала государственной политики </a:t>
            </a:r>
            <a:r>
              <a:rPr lang="ru-RU" sz="2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</a:t>
            </a:r>
            <a:r>
              <a:rPr lang="ru-RU" sz="2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правового регулирования отношений </a:t>
            </a:r>
            <a:endParaRPr lang="ru-RU" sz="26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fontAlgn="base"/>
            <a:r>
              <a:rPr lang="ru-RU" sz="2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r>
              <a:rPr lang="ru-RU" sz="2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сфере </a:t>
            </a:r>
            <a:r>
              <a:rPr lang="ru-RU" sz="2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образования</a:t>
            </a:r>
            <a:endParaRPr lang="ru-RU" sz="2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0715310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59632" y="51470"/>
            <a:ext cx="626469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Мониторинг 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семейного образования</a:t>
            </a:r>
            <a:endParaRPr lang="ru-RU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1347028"/>
            <a:ext cx="6624736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1600" b="1" dirty="0" smtClean="0">
                <a:solidFill>
                  <a:srgbClr val="00206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осуществляется </a:t>
            </a:r>
            <a:r>
              <a:rPr lang="ru-RU" sz="1600" b="1" dirty="0">
                <a:solidFill>
                  <a:srgbClr val="00206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учет детей, </a:t>
            </a:r>
            <a:r>
              <a:rPr lang="ru-RU" sz="1600" b="1" dirty="0" smtClean="0">
                <a:solidFill>
                  <a:srgbClr val="00206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выбравших </a:t>
            </a:r>
            <a:r>
              <a:rPr lang="ru-RU" sz="1600" b="1" dirty="0">
                <a:solidFill>
                  <a:srgbClr val="00206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семейную форму получения образования или форму </a:t>
            </a:r>
            <a:r>
              <a:rPr lang="ru-RU" sz="1600" b="1" dirty="0" smtClean="0">
                <a:solidFill>
                  <a:srgbClr val="00206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самообразования</a:t>
            </a:r>
          </a:p>
          <a:p>
            <a:pPr marL="180975" indent="-180975" algn="just">
              <a:spcAft>
                <a:spcPts val="0"/>
              </a:spcAft>
              <a:buFont typeface="Wingdings" panose="05000000000000000000" pitchFamily="2" charset="2"/>
              <a:buChar char="ü"/>
            </a:pPr>
            <a:endParaRPr lang="ru-RU" sz="400" b="1" dirty="0">
              <a:solidFill>
                <a:srgbClr val="002060"/>
              </a:solidFill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1600" b="1" dirty="0" smtClean="0">
                <a:solidFill>
                  <a:srgbClr val="00206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увеличение </a:t>
            </a:r>
            <a:r>
              <a:rPr lang="ru-RU" sz="1600" b="1" dirty="0">
                <a:solidFill>
                  <a:srgbClr val="00206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общего числа обучающихся, осваивающих образовательные программы </a:t>
            </a:r>
            <a:r>
              <a:rPr lang="ru-RU" sz="1600" b="1" dirty="0" smtClean="0">
                <a:solidFill>
                  <a:srgbClr val="00206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в </a:t>
            </a:r>
            <a:r>
              <a:rPr lang="ru-RU" sz="1600" b="1" dirty="0">
                <a:solidFill>
                  <a:srgbClr val="00206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семейной форме и в форме </a:t>
            </a:r>
            <a:r>
              <a:rPr lang="ru-RU" sz="1600" b="1" dirty="0" smtClean="0">
                <a:solidFill>
                  <a:srgbClr val="00206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самообразования</a:t>
            </a:r>
          </a:p>
          <a:p>
            <a:pPr marL="180975" indent="-180975" algn="just">
              <a:spcAft>
                <a:spcPts val="0"/>
              </a:spcAft>
              <a:buFont typeface="Wingdings" panose="05000000000000000000" pitchFamily="2" charset="2"/>
              <a:buChar char="ü"/>
            </a:pPr>
            <a:endParaRPr lang="ru-RU" sz="400" b="1" dirty="0" smtClean="0">
              <a:solidFill>
                <a:srgbClr val="002060"/>
              </a:solidFill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1600" b="1" dirty="0" smtClean="0">
                <a:solidFill>
                  <a:srgbClr val="00206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качество </a:t>
            </a:r>
            <a:r>
              <a:rPr lang="ru-RU" sz="1600" b="1" dirty="0">
                <a:solidFill>
                  <a:srgbClr val="00206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освоения образовательных программ по результатам </a:t>
            </a:r>
            <a:r>
              <a:rPr lang="ru-RU" sz="1600" b="1" dirty="0" smtClean="0">
                <a:solidFill>
                  <a:srgbClr val="00206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ГИА данной </a:t>
            </a:r>
            <a:r>
              <a:rPr lang="ru-RU" sz="1600" b="1" dirty="0">
                <a:solidFill>
                  <a:srgbClr val="00206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категорией обучающихся ниже по сравнению со школьниками, осваивающих общеобразовательные программы в очной </a:t>
            </a:r>
            <a:r>
              <a:rPr lang="ru-RU" sz="1600" b="1" dirty="0" smtClean="0">
                <a:solidFill>
                  <a:srgbClr val="00206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форме</a:t>
            </a:r>
          </a:p>
          <a:p>
            <a:pPr marL="180975" indent="-180975" algn="just">
              <a:spcAft>
                <a:spcPts val="0"/>
              </a:spcAft>
              <a:buFont typeface="Wingdings" panose="05000000000000000000" pitchFamily="2" charset="2"/>
              <a:buChar char="ü"/>
            </a:pPr>
            <a:endParaRPr lang="ru-RU" sz="400" b="1" dirty="0" smtClean="0">
              <a:solidFill>
                <a:srgbClr val="002060"/>
              </a:solidFill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1600" b="1" dirty="0" smtClean="0">
                <a:solidFill>
                  <a:srgbClr val="002060"/>
                </a:solidFill>
                <a:ea typeface="Calibri" panose="020F0502020204030204" pitchFamily="34" charset="0"/>
              </a:rPr>
              <a:t>отсутствие </a:t>
            </a:r>
            <a:r>
              <a:rPr lang="ru-RU" sz="1600" b="1" dirty="0">
                <a:solidFill>
                  <a:srgbClr val="002060"/>
                </a:solidFill>
                <a:ea typeface="Calibri" panose="020F0502020204030204" pitchFamily="34" charset="0"/>
              </a:rPr>
              <a:t>информации (документов), подтверждающих прохождение итоговой аттестации по программе начального общего образования, у обучающихся, зачисленных в образовательные организации субъектов РФ</a:t>
            </a:r>
            <a:endParaRPr lang="ru-RU" sz="16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82"/>
          <a:stretch/>
        </p:blipFill>
        <p:spPr>
          <a:xfrm>
            <a:off x="6732240" y="2211710"/>
            <a:ext cx="2396480" cy="1419011"/>
          </a:xfrm>
          <a:prstGeom prst="rect">
            <a:avLst/>
          </a:prstGeo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7010400" y="4527734"/>
            <a:ext cx="2133600" cy="273844"/>
          </a:xfrm>
        </p:spPr>
        <p:txBody>
          <a:bodyPr/>
          <a:lstStyle/>
          <a:p>
            <a:fld id="{B19B0651-EE4F-4900-A07F-96A6BFA9D0F0}" type="slidenum">
              <a:rPr lang="ru-RU" smtClean="0"/>
              <a:t>3</a:t>
            </a:fld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51470"/>
            <a:ext cx="1688107" cy="936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291790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1880701"/>
            <a:ext cx="885698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sz="2200" b="1" dirty="0" smtClean="0">
                <a:solidFill>
                  <a:srgbClr val="002060"/>
                </a:solidFill>
              </a:rPr>
              <a:t>возможностью </a:t>
            </a:r>
            <a:r>
              <a:rPr lang="ru-RU" sz="2200" b="1" dirty="0">
                <a:solidFill>
                  <a:srgbClr val="002060"/>
                </a:solidFill>
              </a:rPr>
              <a:t>изменения формы получения образования и возврата к очной форме его получения в течение любого периода освоения образовательной </a:t>
            </a:r>
            <a:r>
              <a:rPr lang="ru-RU" sz="2200" b="1" dirty="0" smtClean="0">
                <a:solidFill>
                  <a:srgbClr val="002060"/>
                </a:solidFill>
              </a:rPr>
              <a:t>программы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endParaRPr lang="ru-RU" sz="2200" b="1" dirty="0">
              <a:solidFill>
                <a:srgbClr val="002060"/>
              </a:solidFill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sz="2200" b="1" dirty="0" smtClean="0">
                <a:solidFill>
                  <a:srgbClr val="002060"/>
                </a:solidFill>
              </a:rPr>
              <a:t>увеличение </a:t>
            </a:r>
            <a:r>
              <a:rPr lang="ru-RU" sz="2200" b="1" dirty="0">
                <a:solidFill>
                  <a:srgbClr val="002060"/>
                </a:solidFill>
              </a:rPr>
              <a:t>данной категории школьников в конце учебного года, когда наступает период организации и проведения промежуточной и государственной итоговой аттестации (</a:t>
            </a:r>
            <a:r>
              <a:rPr lang="ru-RU" sz="2200" b="1" dirty="0" smtClean="0">
                <a:solidFill>
                  <a:srgbClr val="002060"/>
                </a:solidFill>
              </a:rPr>
              <a:t>показатель </a:t>
            </a:r>
            <a:r>
              <a:rPr lang="ru-RU" sz="2200" b="1" dirty="0">
                <a:solidFill>
                  <a:srgbClr val="002060"/>
                </a:solidFill>
              </a:rPr>
              <a:t>может увеличиться до </a:t>
            </a:r>
            <a:r>
              <a:rPr lang="ru-RU" sz="2200" b="1" dirty="0" smtClean="0">
                <a:solidFill>
                  <a:srgbClr val="002060"/>
                </a:solidFill>
              </a:rPr>
              <a:t>1400-1500 человек)</a:t>
            </a:r>
            <a:endParaRPr lang="ru-RU" sz="2200" b="1" dirty="0">
              <a:solidFill>
                <a:srgbClr val="002060"/>
              </a:solidFill>
            </a:endParaRPr>
          </a:p>
          <a:p>
            <a:pPr algn="just" fontAlgn="base"/>
            <a:endParaRPr lang="ru-RU" sz="2200" b="1" dirty="0">
              <a:solidFill>
                <a:srgbClr val="0070C0"/>
              </a:solidFill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7010400" y="4530154"/>
            <a:ext cx="2133600" cy="273844"/>
          </a:xfrm>
        </p:spPr>
        <p:txBody>
          <a:bodyPr/>
          <a:lstStyle/>
          <a:p>
            <a:fld id="{B19B0651-EE4F-4900-A07F-96A6BFA9D0F0}" type="slidenum">
              <a:rPr lang="ru-RU" smtClean="0"/>
              <a:t>4</a:t>
            </a:fld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547664" y="123478"/>
            <a:ext cx="583264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002060"/>
                </a:solidFill>
              </a:rPr>
              <a:t>Показатель </a:t>
            </a:r>
            <a:r>
              <a:rPr lang="ru-RU" sz="2400" b="1" dirty="0">
                <a:solidFill>
                  <a:srgbClr val="002060"/>
                </a:solidFill>
              </a:rPr>
              <a:t>охвата семейной формой обучения </a:t>
            </a:r>
            <a:r>
              <a:rPr lang="ru-RU" sz="2400" b="1" dirty="0">
                <a:solidFill>
                  <a:srgbClr val="A8246E"/>
                </a:solidFill>
              </a:rPr>
              <a:t>не отличается высоким уровнем точности по двум основным причинам</a:t>
            </a:r>
            <a:r>
              <a:rPr lang="ru-RU" sz="2400" b="1" dirty="0">
                <a:solidFill>
                  <a:srgbClr val="002060"/>
                </a:solidFill>
              </a:rPr>
              <a:t>: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51470"/>
            <a:ext cx="1688107" cy="936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164952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505755"/>
            <a:ext cx="872365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hangingPunct="0"/>
            <a:r>
              <a:rPr lang="ru-RU" b="1" dirty="0" smtClean="0">
                <a:solidFill>
                  <a:srgbClr val="002060"/>
                </a:solidFill>
                <a:ea typeface="Times New Roman" panose="02020603050405020304" pitchFamily="18" charset="0"/>
              </a:rPr>
              <a:t>Освоение образовательных программ начального общего, основного общего или среднего общего образования в форме семейного образования и самообразования является правом, которое определено </a:t>
            </a:r>
            <a:r>
              <a:rPr lang="ru-RU" b="1" dirty="0">
                <a:solidFill>
                  <a:srgbClr val="002060"/>
                </a:solidFill>
              </a:rPr>
              <a:t>ст.17 Федерального закона от 29 декабря 2012 г. № 273-ФЗ «Об образовании в Российской Федерации</a:t>
            </a:r>
            <a:r>
              <a:rPr lang="ru-RU" b="1" dirty="0" smtClean="0">
                <a:solidFill>
                  <a:srgbClr val="002060"/>
                </a:solidFill>
              </a:rPr>
              <a:t>»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59632" y="51470"/>
            <a:ext cx="648072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Освоение образовательных программ </a:t>
            </a:r>
          </a:p>
          <a:p>
            <a:pPr algn="ctr"/>
            <a:r>
              <a:rPr lang="ru-RU" sz="2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r>
              <a:rPr lang="ru-RU" sz="2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форме семейного образования </a:t>
            </a:r>
            <a:endParaRPr lang="ru-RU" sz="26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или </a:t>
            </a:r>
            <a:r>
              <a:rPr lang="ru-RU" sz="2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форме самообразования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41464" y="2867707"/>
            <a:ext cx="8507633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300" b="1" dirty="0" smtClean="0">
                <a:solidFill>
                  <a:srgbClr val="002060"/>
                </a:solidFill>
              </a:rPr>
              <a:t>Статистика </a:t>
            </a:r>
          </a:p>
          <a:p>
            <a:pPr algn="ctr"/>
            <a:r>
              <a:rPr lang="ru-RU" sz="2300" b="1" dirty="0" smtClean="0">
                <a:solidFill>
                  <a:srgbClr val="002060"/>
                </a:solidFill>
              </a:rPr>
              <a:t>октябрь 2017 года:  </a:t>
            </a:r>
            <a:r>
              <a:rPr lang="ru-RU" sz="2300" b="1" dirty="0">
                <a:solidFill>
                  <a:srgbClr val="002060"/>
                </a:solidFill>
              </a:rPr>
              <a:t>606  + 58 (самообразование) = </a:t>
            </a:r>
            <a:r>
              <a:rPr lang="ru-RU" sz="2300" b="1" dirty="0" smtClean="0">
                <a:solidFill>
                  <a:srgbClr val="002060"/>
                </a:solidFill>
              </a:rPr>
              <a:t>664 человека</a:t>
            </a:r>
          </a:p>
          <a:p>
            <a:pPr algn="ctr"/>
            <a:r>
              <a:rPr lang="ru-RU" sz="2300" b="1" dirty="0" smtClean="0">
                <a:solidFill>
                  <a:srgbClr val="002060"/>
                </a:solidFill>
              </a:rPr>
              <a:t>  октябрь 2018 года: 898  </a:t>
            </a:r>
            <a:r>
              <a:rPr lang="ru-RU" sz="2300" b="1" dirty="0">
                <a:solidFill>
                  <a:srgbClr val="002060"/>
                </a:solidFill>
              </a:rPr>
              <a:t>+ </a:t>
            </a:r>
            <a:r>
              <a:rPr lang="ru-RU" sz="2300" b="1" dirty="0" smtClean="0">
                <a:solidFill>
                  <a:srgbClr val="002060"/>
                </a:solidFill>
              </a:rPr>
              <a:t>75 </a:t>
            </a:r>
            <a:r>
              <a:rPr lang="ru-RU" sz="2300" b="1" dirty="0">
                <a:solidFill>
                  <a:srgbClr val="002060"/>
                </a:solidFill>
              </a:rPr>
              <a:t>(самообразование) = </a:t>
            </a:r>
            <a:r>
              <a:rPr lang="ru-RU" sz="2300" b="1" dirty="0" smtClean="0">
                <a:solidFill>
                  <a:srgbClr val="002060"/>
                </a:solidFill>
              </a:rPr>
              <a:t>973 человек</a:t>
            </a:r>
          </a:p>
          <a:p>
            <a:pPr algn="ctr"/>
            <a:r>
              <a:rPr lang="ru-RU" sz="2300" b="1" dirty="0" smtClean="0">
                <a:solidFill>
                  <a:srgbClr val="002060"/>
                </a:solidFill>
              </a:rPr>
              <a:t>октябрь </a:t>
            </a:r>
            <a:r>
              <a:rPr lang="ru-RU" sz="2300" b="1" dirty="0">
                <a:solidFill>
                  <a:srgbClr val="002060"/>
                </a:solidFill>
              </a:rPr>
              <a:t>2019: 1044  + 117 (самообразование) = </a:t>
            </a:r>
            <a:r>
              <a:rPr lang="ru-RU" sz="2300" b="1" dirty="0" smtClean="0">
                <a:solidFill>
                  <a:srgbClr val="002060"/>
                </a:solidFill>
              </a:rPr>
              <a:t>1161 человек</a:t>
            </a:r>
          </a:p>
          <a:p>
            <a:pPr algn="ctr"/>
            <a:r>
              <a:rPr lang="ru-RU" sz="2300" b="1" dirty="0">
                <a:solidFill>
                  <a:srgbClr val="002060"/>
                </a:solidFill>
              </a:rPr>
              <a:t>октябрь </a:t>
            </a:r>
            <a:r>
              <a:rPr lang="ru-RU" sz="2300" b="1" dirty="0" smtClean="0">
                <a:solidFill>
                  <a:srgbClr val="002060"/>
                </a:solidFill>
              </a:rPr>
              <a:t>2020 </a:t>
            </a:r>
            <a:r>
              <a:rPr lang="ru-RU" sz="2300" b="1" dirty="0">
                <a:solidFill>
                  <a:srgbClr val="002060"/>
                </a:solidFill>
              </a:rPr>
              <a:t>года: </a:t>
            </a:r>
            <a:r>
              <a:rPr lang="ru-RU" sz="2300" b="1" dirty="0" smtClean="0">
                <a:solidFill>
                  <a:srgbClr val="002060"/>
                </a:solidFill>
              </a:rPr>
              <a:t>1099  </a:t>
            </a:r>
            <a:r>
              <a:rPr lang="ru-RU" sz="2300" b="1" dirty="0">
                <a:solidFill>
                  <a:srgbClr val="002060"/>
                </a:solidFill>
              </a:rPr>
              <a:t>+ </a:t>
            </a:r>
            <a:r>
              <a:rPr lang="ru-RU" sz="2300" b="1" dirty="0" smtClean="0">
                <a:solidFill>
                  <a:srgbClr val="002060"/>
                </a:solidFill>
              </a:rPr>
              <a:t>99 </a:t>
            </a:r>
            <a:r>
              <a:rPr lang="ru-RU" sz="2300" b="1" dirty="0">
                <a:solidFill>
                  <a:srgbClr val="002060"/>
                </a:solidFill>
              </a:rPr>
              <a:t>(самообразование) = </a:t>
            </a:r>
            <a:r>
              <a:rPr lang="ru-RU" sz="2300" b="1" dirty="0" smtClean="0">
                <a:solidFill>
                  <a:srgbClr val="002060"/>
                </a:solidFill>
              </a:rPr>
              <a:t>1198 </a:t>
            </a:r>
            <a:r>
              <a:rPr lang="ru-RU" sz="2300" b="1" dirty="0">
                <a:solidFill>
                  <a:srgbClr val="002060"/>
                </a:solidFill>
              </a:rPr>
              <a:t>человек</a:t>
            </a:r>
          </a:p>
          <a:p>
            <a:pPr algn="ctr"/>
            <a:endParaRPr lang="ru-RU" sz="2300" b="1" dirty="0">
              <a:solidFill>
                <a:srgbClr val="002060"/>
              </a:solidFill>
            </a:endParaRPr>
          </a:p>
          <a:p>
            <a:pPr algn="ctr"/>
            <a:endParaRPr lang="ru-RU" sz="2300" b="1" dirty="0">
              <a:solidFill>
                <a:srgbClr val="002060"/>
              </a:solidFill>
            </a:endParaRPr>
          </a:p>
          <a:p>
            <a:pPr algn="ctr"/>
            <a:r>
              <a:rPr lang="ru-RU" sz="2300" b="1" dirty="0" smtClean="0">
                <a:solidFill>
                  <a:srgbClr val="A8246E"/>
                </a:solidFill>
              </a:rPr>
              <a:t> </a:t>
            </a:r>
            <a:endParaRPr lang="ru-RU" sz="2300" b="1" dirty="0">
              <a:solidFill>
                <a:srgbClr val="A8246E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966842" y="4515966"/>
            <a:ext cx="2133600" cy="273844"/>
          </a:xfrm>
        </p:spPr>
        <p:txBody>
          <a:bodyPr/>
          <a:lstStyle/>
          <a:p>
            <a:fld id="{B19B0651-EE4F-4900-A07F-96A6BFA9D0F0}" type="slidenum">
              <a:rPr lang="ru-RU" smtClean="0"/>
              <a:t>5</a:t>
            </a:fld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51470"/>
            <a:ext cx="1688107" cy="936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546676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ъект 2"/>
          <p:cNvSpPr txBox="1">
            <a:spLocks/>
          </p:cNvSpPr>
          <p:nvPr/>
        </p:nvSpPr>
        <p:spPr>
          <a:xfrm>
            <a:off x="2303751" y="51470"/>
            <a:ext cx="5733923" cy="1296144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ru-RU" sz="12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7543800" y="4515966"/>
            <a:ext cx="1600200" cy="273844"/>
          </a:xfrm>
        </p:spPr>
        <p:txBody>
          <a:bodyPr/>
          <a:lstStyle/>
          <a:p>
            <a:fld id="{2E1AE7FE-9857-4954-863E-6424AC6B4709}" type="slidenum">
              <a:rPr lang="ru-RU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6</a:t>
            </a:fld>
            <a:endParaRPr lang="ru-RU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73006" y="-66997"/>
            <a:ext cx="6611362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hangingPunct="0"/>
            <a:r>
              <a:rPr lang="ru-RU" sz="1600" b="1" dirty="0">
                <a:solidFill>
                  <a:srgbClr val="002060"/>
                </a:solidFill>
                <a:ea typeface="Times New Roman" panose="02020603050405020304" pitchFamily="18" charset="0"/>
              </a:rPr>
              <a:t>Сведения об обучающихся, получающих образование </a:t>
            </a:r>
            <a:endParaRPr lang="ru-RU" sz="1600" b="1" dirty="0" smtClean="0">
              <a:solidFill>
                <a:srgbClr val="002060"/>
              </a:solidFill>
              <a:ea typeface="Times New Roman" panose="02020603050405020304" pitchFamily="18" charset="0"/>
            </a:endParaRPr>
          </a:p>
          <a:p>
            <a:pPr algn="ctr" hangingPunct="0"/>
            <a:r>
              <a:rPr lang="ru-RU" sz="1600" b="1" dirty="0" smtClean="0">
                <a:solidFill>
                  <a:srgbClr val="002060"/>
                </a:solidFill>
                <a:ea typeface="Times New Roman" panose="02020603050405020304" pitchFamily="18" charset="0"/>
              </a:rPr>
              <a:t>в </a:t>
            </a:r>
            <a:r>
              <a:rPr lang="ru-RU" sz="1600" b="1" dirty="0">
                <a:solidFill>
                  <a:srgbClr val="002060"/>
                </a:solidFill>
                <a:ea typeface="Times New Roman" panose="02020603050405020304" pitchFamily="18" charset="0"/>
              </a:rPr>
              <a:t>семейной форме и в форме самообразования </a:t>
            </a:r>
            <a:endParaRPr lang="ru-RU" sz="1600" b="1" dirty="0" smtClean="0">
              <a:solidFill>
                <a:srgbClr val="002060"/>
              </a:solidFill>
              <a:ea typeface="Times New Roman" panose="02020603050405020304" pitchFamily="18" charset="0"/>
            </a:endParaRPr>
          </a:p>
          <a:p>
            <a:pPr algn="ctr" hangingPunct="0"/>
            <a:r>
              <a:rPr lang="ru-RU" sz="1600" b="1" dirty="0" smtClean="0">
                <a:solidFill>
                  <a:srgbClr val="002060"/>
                </a:solidFill>
                <a:ea typeface="Times New Roman" panose="02020603050405020304" pitchFamily="18" charset="0"/>
              </a:rPr>
              <a:t>по </a:t>
            </a:r>
            <a:r>
              <a:rPr lang="ru-RU" sz="1600" b="1" dirty="0">
                <a:solidFill>
                  <a:srgbClr val="002060"/>
                </a:solidFill>
                <a:ea typeface="Times New Roman" panose="02020603050405020304" pitchFamily="18" charset="0"/>
              </a:rPr>
              <a:t>образовательным программам </a:t>
            </a:r>
          </a:p>
          <a:p>
            <a:pPr algn="ctr" hangingPunct="0"/>
            <a:r>
              <a:rPr lang="ru-RU" sz="1600" b="1" dirty="0" smtClean="0">
                <a:solidFill>
                  <a:srgbClr val="A8246E"/>
                </a:solidFill>
                <a:ea typeface="Times New Roman" panose="02020603050405020304" pitchFamily="18" charset="0"/>
              </a:rPr>
              <a:t>начального общего, среднего общего и основного общего образования </a:t>
            </a:r>
            <a:r>
              <a:rPr lang="ru-RU" sz="1600" b="1" u="sng" dirty="0" smtClean="0">
                <a:solidFill>
                  <a:srgbClr val="A8246E"/>
                </a:solidFill>
                <a:ea typeface="Times New Roman" panose="02020603050405020304" pitchFamily="18" charset="0"/>
              </a:rPr>
              <a:t>на 5 октября 2020 г.</a:t>
            </a:r>
          </a:p>
          <a:p>
            <a:pPr algn="ctr" hangingPunct="0"/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скобках указана </a:t>
            </a: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разница по сравнению с октябрём 2019 г.</a:t>
            </a:r>
            <a:endParaRPr lang="ru-RU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 hangingPunct="0"/>
            <a:endParaRPr lang="ru-RU" b="1" dirty="0">
              <a:solidFill>
                <a:srgbClr val="A8246E"/>
              </a:solidFill>
              <a:ea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4903139"/>
              </p:ext>
            </p:extLst>
          </p:nvPr>
        </p:nvGraphicFramePr>
        <p:xfrm>
          <a:off x="755576" y="1479266"/>
          <a:ext cx="7881417" cy="31699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04056">
                  <a:extLst>
                    <a:ext uri="{9D8B030D-6E8A-4147-A177-3AD203B41FA5}">
                      <a16:colId xmlns:a16="http://schemas.microsoft.com/office/drawing/2014/main" val="2279253389"/>
                    </a:ext>
                  </a:extLst>
                </a:gridCol>
                <a:gridCol w="1995528">
                  <a:extLst>
                    <a:ext uri="{9D8B030D-6E8A-4147-A177-3AD203B41FA5}">
                      <a16:colId xmlns:a16="http://schemas.microsoft.com/office/drawing/2014/main" val="3424712657"/>
                    </a:ext>
                  </a:extLst>
                </a:gridCol>
                <a:gridCol w="1028808">
                  <a:extLst>
                    <a:ext uri="{9D8B030D-6E8A-4147-A177-3AD203B41FA5}">
                      <a16:colId xmlns:a16="http://schemas.microsoft.com/office/drawing/2014/main" val="1120759200"/>
                    </a:ext>
                  </a:extLst>
                </a:gridCol>
                <a:gridCol w="1120352">
                  <a:extLst>
                    <a:ext uri="{9D8B030D-6E8A-4147-A177-3AD203B41FA5}">
                      <a16:colId xmlns:a16="http://schemas.microsoft.com/office/drawing/2014/main" val="2205544932"/>
                    </a:ext>
                  </a:extLst>
                </a:gridCol>
                <a:gridCol w="1179246">
                  <a:extLst>
                    <a:ext uri="{9D8B030D-6E8A-4147-A177-3AD203B41FA5}">
                      <a16:colId xmlns:a16="http://schemas.microsoft.com/office/drawing/2014/main" val="2466914453"/>
                    </a:ext>
                  </a:extLst>
                </a:gridCol>
                <a:gridCol w="1411880">
                  <a:extLst>
                    <a:ext uri="{9D8B030D-6E8A-4147-A177-3AD203B41FA5}">
                      <a16:colId xmlns:a16="http://schemas.microsoft.com/office/drawing/2014/main" val="2200759402"/>
                    </a:ext>
                  </a:extLst>
                </a:gridCol>
                <a:gridCol w="641547">
                  <a:extLst>
                    <a:ext uri="{9D8B030D-6E8A-4147-A177-3AD203B41FA5}">
                      <a16:colId xmlns:a16="http://schemas.microsoft.com/office/drawing/2014/main" val="2008393883"/>
                    </a:ext>
                  </a:extLst>
                </a:gridCol>
              </a:tblGrid>
              <a:tr h="547466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№ п/п</a:t>
                      </a:r>
                      <a:endParaRPr lang="ru-RU" sz="16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Наименование </a:t>
                      </a:r>
                    </a:p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муниципального района </a:t>
                      </a:r>
                    </a:p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(городского </a:t>
                      </a:r>
                      <a:r>
                        <a:rPr lang="ru-RU" sz="16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округа</a:t>
                      </a:r>
                      <a:r>
                        <a:rPr lang="ru-RU" sz="16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)</a:t>
                      </a:r>
                      <a:endParaRPr lang="ru-RU" sz="16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 – 4</a:t>
                      </a:r>
                    </a:p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 семейной </a:t>
                      </a:r>
                      <a:r>
                        <a:rPr lang="ru-RU" sz="16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форме</a:t>
                      </a:r>
                      <a:endParaRPr lang="ru-RU" sz="16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 – 9</a:t>
                      </a:r>
                    </a:p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 семейной форме</a:t>
                      </a:r>
                      <a:endParaRPr lang="ru-RU" sz="16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10 – 11</a:t>
                      </a:r>
                    </a:p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 </a:t>
                      </a:r>
                      <a:endParaRPr lang="ru-RU" sz="1600" b="1" dirty="0" smtClean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семейной </a:t>
                      </a:r>
                      <a:r>
                        <a:rPr lang="ru-RU" sz="16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форме</a:t>
                      </a:r>
                      <a:endParaRPr lang="ru-RU" sz="16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10 – 12</a:t>
                      </a:r>
                    </a:p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 форме </a:t>
                      </a:r>
                    </a:p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600" b="1" dirty="0" err="1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самообразо-вания</a:t>
                      </a:r>
                      <a:endParaRPr lang="ru-RU" sz="16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 algn="ctr" hangingPunct="0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ИТОГО</a:t>
                      </a:r>
                      <a:endParaRPr lang="ru-RU" sz="16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8581678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</a:rPr>
                        <a:t>1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</a:rPr>
                        <a:t>Агрызский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</a:rPr>
                        <a:t>6 (+1)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4 (-5)</a:t>
                      </a:r>
                      <a:endParaRPr kumimoji="0" lang="ru-RU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0 (0)</a:t>
                      </a:r>
                      <a:endParaRPr kumimoji="0" lang="ru-RU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600" b="1" smtClean="0">
                          <a:solidFill>
                            <a:srgbClr val="002060"/>
                          </a:solidFill>
                          <a:effectLst/>
                        </a:rPr>
                        <a:t>0 (0)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</a:rPr>
                        <a:t>10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9116634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2060"/>
                          </a:solidFill>
                          <a:effectLst/>
                        </a:rPr>
                        <a:t>2</a:t>
                      </a:r>
                      <a:endParaRPr lang="ru-RU" sz="1600" b="1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</a:rPr>
                        <a:t>Азнакаевский 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</a:rPr>
                        <a:t>4 (-1)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7 (+4)</a:t>
                      </a:r>
                      <a:endParaRPr kumimoji="0" lang="ru-RU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0 (-1)</a:t>
                      </a:r>
                      <a:endParaRPr kumimoji="0" lang="ru-RU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</a:rPr>
                        <a:t>2 (+1)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</a:rPr>
                        <a:t>13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1145772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</a:rPr>
                        <a:t>3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2060"/>
                          </a:solidFill>
                          <a:effectLst/>
                        </a:rPr>
                        <a:t>Аксубаевский </a:t>
                      </a:r>
                      <a:endParaRPr lang="ru-RU" sz="1600" b="1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</a:rPr>
                        <a:t>0 (0)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1 (+1)</a:t>
                      </a:r>
                      <a:endParaRPr kumimoji="0" lang="ru-RU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0 (0)</a:t>
                      </a:r>
                      <a:endParaRPr kumimoji="0" lang="ru-RU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600" b="1" smtClean="0">
                          <a:solidFill>
                            <a:srgbClr val="002060"/>
                          </a:solidFill>
                          <a:effectLst/>
                        </a:rPr>
                        <a:t>0 (0)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</a:rPr>
                        <a:t>1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9695268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2060"/>
                          </a:solidFill>
                          <a:effectLst/>
                        </a:rPr>
                        <a:t>4</a:t>
                      </a:r>
                      <a:endParaRPr lang="ru-RU" sz="1600" b="1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</a:rPr>
                        <a:t>Актанышский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1 (-3)</a:t>
                      </a:r>
                      <a:endParaRPr kumimoji="0" lang="ru-RU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1 (-1)</a:t>
                      </a:r>
                      <a:endParaRPr kumimoji="0" lang="ru-RU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0 (0)</a:t>
                      </a:r>
                      <a:endParaRPr kumimoji="0" lang="ru-RU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600" b="1" smtClean="0">
                          <a:solidFill>
                            <a:srgbClr val="002060"/>
                          </a:solidFill>
                          <a:effectLst/>
                        </a:rPr>
                        <a:t>0 (0)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</a:rPr>
                        <a:t>2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767116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2060"/>
                          </a:solidFill>
                          <a:effectLst/>
                        </a:rPr>
                        <a:t>5</a:t>
                      </a:r>
                      <a:endParaRPr lang="ru-RU" sz="1600" b="1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</a:rPr>
                        <a:t>Алексеевский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2 (+1)</a:t>
                      </a:r>
                      <a:endParaRPr kumimoji="0" lang="ru-RU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0 (0)</a:t>
                      </a:r>
                      <a:endParaRPr kumimoji="0" lang="ru-RU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0 (0)</a:t>
                      </a:r>
                      <a:endParaRPr kumimoji="0" lang="ru-RU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</a:rPr>
                        <a:t>0 (0)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</a:rPr>
                        <a:t>2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6230852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</a:rPr>
                        <a:t>6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</a:rPr>
                        <a:t>Алькеевский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0 (0)</a:t>
                      </a:r>
                      <a:endParaRPr kumimoji="0" lang="ru-RU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0 (0)</a:t>
                      </a:r>
                      <a:endParaRPr kumimoji="0" lang="ru-RU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0 (0)</a:t>
                      </a:r>
                      <a:endParaRPr kumimoji="0" lang="ru-RU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600" b="1" smtClean="0">
                          <a:solidFill>
                            <a:srgbClr val="002060"/>
                          </a:solidFill>
                          <a:effectLst/>
                        </a:rPr>
                        <a:t>0 (0)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2060"/>
                          </a:solidFill>
                          <a:effectLst/>
                        </a:rPr>
                        <a:t>0</a:t>
                      </a:r>
                      <a:endParaRPr lang="ru-RU" sz="1600" b="1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4060066"/>
                  </a:ext>
                </a:extLst>
              </a:tr>
              <a:tr h="153888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</a:rPr>
                        <a:t>7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</a:rPr>
                        <a:t>Альметьевский 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57 (-31)</a:t>
                      </a:r>
                      <a:endParaRPr kumimoji="0" lang="ru-RU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43 (+14)</a:t>
                      </a:r>
                      <a:endParaRPr kumimoji="0" lang="ru-RU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3 (+3)</a:t>
                      </a:r>
                      <a:endParaRPr kumimoji="0" lang="ru-RU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</a:rPr>
                        <a:t>5 (+2)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</a:rPr>
                        <a:t>108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6191280"/>
                  </a:ext>
                </a:extLst>
              </a:tr>
              <a:tr h="147638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</a:rPr>
                        <a:t>8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</a:rPr>
                        <a:t>Апастовский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2 (+2)</a:t>
                      </a:r>
                      <a:endParaRPr kumimoji="0" lang="ru-RU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1 (0)</a:t>
                      </a:r>
                      <a:endParaRPr kumimoji="0" lang="ru-RU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0 (0)</a:t>
                      </a:r>
                      <a:endParaRPr kumimoji="0" lang="ru-RU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600" b="1" smtClean="0">
                          <a:solidFill>
                            <a:srgbClr val="002060"/>
                          </a:solidFill>
                          <a:effectLst/>
                        </a:rPr>
                        <a:t>0 (0)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</a:rPr>
                        <a:t>3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4361248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</a:rPr>
                        <a:t>9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2060"/>
                          </a:solidFill>
                          <a:effectLst/>
                        </a:rPr>
                        <a:t>Арский</a:t>
                      </a:r>
                      <a:endParaRPr lang="ru-RU" sz="1600" b="1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10 (+4)</a:t>
                      </a:r>
                      <a:endParaRPr kumimoji="0" lang="ru-RU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 (0)</a:t>
                      </a:r>
                      <a:endParaRPr kumimoji="0" lang="ru-RU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0 (0)</a:t>
                      </a:r>
                      <a:endParaRPr kumimoji="0" lang="ru-RU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</a:rPr>
                        <a:t>0 (0)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</a:rPr>
                        <a:t>11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4716960"/>
                  </a:ext>
                </a:extLst>
              </a:tr>
            </a:tbl>
          </a:graphicData>
        </a:graphic>
      </p:graphicFrame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51470"/>
            <a:ext cx="1688107" cy="936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47356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ъект 2"/>
          <p:cNvSpPr txBox="1">
            <a:spLocks/>
          </p:cNvSpPr>
          <p:nvPr/>
        </p:nvSpPr>
        <p:spPr>
          <a:xfrm>
            <a:off x="2303751" y="51470"/>
            <a:ext cx="5733923" cy="1296144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ru-RU" sz="12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7530802" y="4556506"/>
            <a:ext cx="1600200" cy="273844"/>
          </a:xfrm>
        </p:spPr>
        <p:txBody>
          <a:bodyPr/>
          <a:lstStyle/>
          <a:p>
            <a:fld id="{2E1AE7FE-9857-4954-863E-6424AC6B4709}" type="slidenum">
              <a:rPr lang="ru-RU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7</a:t>
            </a:fld>
            <a:endParaRPr lang="ru-RU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6589660"/>
              </p:ext>
            </p:extLst>
          </p:nvPr>
        </p:nvGraphicFramePr>
        <p:xfrm>
          <a:off x="660240" y="1575537"/>
          <a:ext cx="7836893" cy="31699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59840">
                  <a:extLst>
                    <a:ext uri="{9D8B030D-6E8A-4147-A177-3AD203B41FA5}">
                      <a16:colId xmlns:a16="http://schemas.microsoft.com/office/drawing/2014/main" val="2279253389"/>
                    </a:ext>
                  </a:extLst>
                </a:gridCol>
                <a:gridCol w="2025623">
                  <a:extLst>
                    <a:ext uri="{9D8B030D-6E8A-4147-A177-3AD203B41FA5}">
                      <a16:colId xmlns:a16="http://schemas.microsoft.com/office/drawing/2014/main" val="3424712657"/>
                    </a:ext>
                  </a:extLst>
                </a:gridCol>
                <a:gridCol w="998713">
                  <a:extLst>
                    <a:ext uri="{9D8B030D-6E8A-4147-A177-3AD203B41FA5}">
                      <a16:colId xmlns:a16="http://schemas.microsoft.com/office/drawing/2014/main" val="1120759200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2205544932"/>
                    </a:ext>
                  </a:extLst>
                </a:gridCol>
                <a:gridCol w="1086754">
                  <a:extLst>
                    <a:ext uri="{9D8B030D-6E8A-4147-A177-3AD203B41FA5}">
                      <a16:colId xmlns:a16="http://schemas.microsoft.com/office/drawing/2014/main" val="2466914453"/>
                    </a:ext>
                  </a:extLst>
                </a:gridCol>
                <a:gridCol w="1403904">
                  <a:extLst>
                    <a:ext uri="{9D8B030D-6E8A-4147-A177-3AD203B41FA5}">
                      <a16:colId xmlns:a16="http://schemas.microsoft.com/office/drawing/2014/main" val="2200759402"/>
                    </a:ext>
                  </a:extLst>
                </a:gridCol>
                <a:gridCol w="637923">
                  <a:extLst>
                    <a:ext uri="{9D8B030D-6E8A-4147-A177-3AD203B41FA5}">
                      <a16:colId xmlns:a16="http://schemas.microsoft.com/office/drawing/2014/main" val="2008393883"/>
                    </a:ext>
                  </a:extLst>
                </a:gridCol>
              </a:tblGrid>
              <a:tr h="547466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№ п/п</a:t>
                      </a:r>
                      <a:endParaRPr lang="ru-RU" sz="16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Наименование </a:t>
                      </a:r>
                    </a:p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муниципального района </a:t>
                      </a:r>
                    </a:p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(городского </a:t>
                      </a:r>
                      <a:r>
                        <a:rPr lang="ru-RU" sz="16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округа</a:t>
                      </a:r>
                      <a:r>
                        <a:rPr lang="ru-RU" sz="16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)</a:t>
                      </a:r>
                      <a:endParaRPr lang="ru-RU" sz="16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 – 4</a:t>
                      </a:r>
                    </a:p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 семейной форме</a:t>
                      </a:r>
                      <a:endParaRPr lang="ru-RU" sz="16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 – 9</a:t>
                      </a:r>
                    </a:p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 </a:t>
                      </a:r>
                      <a:endParaRPr lang="ru-RU" sz="1600" b="1" dirty="0" smtClean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семейной </a:t>
                      </a:r>
                      <a:r>
                        <a:rPr lang="ru-RU" sz="16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форме</a:t>
                      </a:r>
                      <a:endParaRPr lang="ru-RU" sz="16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10 – 11</a:t>
                      </a:r>
                    </a:p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 семейной форме</a:t>
                      </a:r>
                      <a:endParaRPr lang="ru-RU" sz="16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10 – 12</a:t>
                      </a:r>
                    </a:p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 форме </a:t>
                      </a:r>
                    </a:p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600" b="1" dirty="0" err="1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самообразо-вания</a:t>
                      </a:r>
                      <a:endParaRPr lang="ru-RU" sz="16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 algn="ctr" hangingPunct="0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ИТОГО</a:t>
                      </a:r>
                      <a:endParaRPr lang="ru-RU" sz="16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8581678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</a:rPr>
                        <a:t>10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</a:rPr>
                        <a:t>Атнинский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1 (+1)</a:t>
                      </a:r>
                      <a:endParaRPr kumimoji="0" lang="ru-RU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2 (+1)</a:t>
                      </a:r>
                      <a:endParaRPr kumimoji="0" lang="ru-RU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0 (0)</a:t>
                      </a:r>
                      <a:endParaRPr kumimoji="0" lang="ru-RU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0 (0)</a:t>
                      </a:r>
                      <a:endParaRPr kumimoji="0" lang="ru-RU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</a:rPr>
                        <a:t>3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6004527"/>
                  </a:ext>
                </a:extLst>
              </a:tr>
              <a:tr h="147638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2060"/>
                          </a:solidFill>
                          <a:effectLst/>
                        </a:rPr>
                        <a:t>11</a:t>
                      </a:r>
                      <a:endParaRPr lang="ru-RU" sz="1600" b="1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</a:rPr>
                        <a:t>Бавлинский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7 (+2)</a:t>
                      </a:r>
                      <a:endParaRPr kumimoji="0" lang="ru-RU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12 (+3)</a:t>
                      </a:r>
                      <a:endParaRPr kumimoji="0" lang="ru-RU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0 (0)</a:t>
                      </a:r>
                      <a:endParaRPr kumimoji="0" lang="ru-RU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1 (0)</a:t>
                      </a:r>
                      <a:endParaRPr kumimoji="0" lang="ru-RU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</a:rPr>
                        <a:t>20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1092393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</a:rPr>
                        <a:t>12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</a:rPr>
                        <a:t>Балтасинский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3 (-2)</a:t>
                      </a:r>
                      <a:endParaRPr kumimoji="0" lang="ru-RU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4 (0)</a:t>
                      </a:r>
                      <a:endParaRPr kumimoji="0" lang="ru-RU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0 (0)</a:t>
                      </a:r>
                      <a:endParaRPr kumimoji="0" lang="ru-RU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1 (+1)</a:t>
                      </a:r>
                      <a:endParaRPr kumimoji="0" lang="ru-RU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</a:rPr>
                        <a:t>8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9254346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2060"/>
                          </a:solidFill>
                          <a:effectLst/>
                        </a:rPr>
                        <a:t>13</a:t>
                      </a:r>
                      <a:endParaRPr lang="ru-RU" sz="1600" b="1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2060"/>
                          </a:solidFill>
                          <a:effectLst/>
                        </a:rPr>
                        <a:t>Бугульминский </a:t>
                      </a:r>
                      <a:endParaRPr lang="ru-RU" sz="1600" b="1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0 (0)</a:t>
                      </a:r>
                      <a:endParaRPr kumimoji="0" lang="ru-RU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1 (0)</a:t>
                      </a:r>
                      <a:endParaRPr kumimoji="0" lang="ru-RU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0 (0)</a:t>
                      </a:r>
                      <a:endParaRPr kumimoji="0" lang="ru-RU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0 (0)</a:t>
                      </a:r>
                      <a:endParaRPr kumimoji="0" lang="ru-RU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</a:rPr>
                        <a:t>1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9273335"/>
                  </a:ext>
                </a:extLst>
              </a:tr>
              <a:tr h="147638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2060"/>
                          </a:solidFill>
                          <a:effectLst/>
                        </a:rPr>
                        <a:t>14</a:t>
                      </a:r>
                      <a:endParaRPr lang="ru-RU" sz="1600" b="1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</a:rPr>
                        <a:t>Буинский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0 (-2)</a:t>
                      </a:r>
                      <a:endParaRPr kumimoji="0" lang="ru-RU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0 (0)</a:t>
                      </a:r>
                      <a:endParaRPr kumimoji="0" lang="ru-RU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0 (0)</a:t>
                      </a:r>
                      <a:endParaRPr kumimoji="0" lang="ru-RU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0 (0)</a:t>
                      </a:r>
                      <a:endParaRPr kumimoji="0" lang="ru-RU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</a:rPr>
                        <a:t>0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5271944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</a:rPr>
                        <a:t>15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</a:rPr>
                        <a:t>Верхнеуслонский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0 (0)</a:t>
                      </a:r>
                      <a:endParaRPr kumimoji="0" lang="ru-RU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0 (0)</a:t>
                      </a:r>
                      <a:endParaRPr kumimoji="0" lang="ru-RU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0 (0)</a:t>
                      </a:r>
                      <a:endParaRPr kumimoji="0" lang="ru-RU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0 (0)</a:t>
                      </a:r>
                      <a:endParaRPr kumimoji="0" lang="ru-RU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</a:rPr>
                        <a:t>0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5516215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</a:rPr>
                        <a:t>16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</a:rPr>
                        <a:t>Высокогорский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14 (-3)</a:t>
                      </a:r>
                      <a:endParaRPr kumimoji="0" lang="ru-RU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17 (+7)</a:t>
                      </a:r>
                      <a:endParaRPr kumimoji="0" lang="ru-RU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0 (-1)</a:t>
                      </a:r>
                      <a:endParaRPr kumimoji="0" lang="ru-RU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0 (0)</a:t>
                      </a:r>
                      <a:endParaRPr kumimoji="0" lang="ru-RU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</a:rPr>
                        <a:t>3</a:t>
                      </a: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</a:rPr>
                        <a:t>1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2327031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</a:rPr>
                        <a:t>17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</a:rPr>
                        <a:t>Дрожжановский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0 (0)</a:t>
                      </a:r>
                      <a:endParaRPr kumimoji="0" lang="ru-RU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0 (0)</a:t>
                      </a:r>
                      <a:endParaRPr kumimoji="0" lang="ru-RU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0 (0)</a:t>
                      </a:r>
                      <a:endParaRPr kumimoji="0" lang="ru-RU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0 (0)</a:t>
                      </a:r>
                      <a:endParaRPr kumimoji="0" lang="ru-RU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</a:rPr>
                        <a:t>0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8393997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</a:rPr>
                        <a:t>18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600" b="1" dirty="0" err="1" smtClean="0">
                          <a:solidFill>
                            <a:srgbClr val="002060"/>
                          </a:solidFill>
                          <a:effectLst/>
                        </a:rPr>
                        <a:t>Елабужский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37 (-12)</a:t>
                      </a:r>
                      <a:endParaRPr kumimoji="0" lang="ru-RU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36 (-1)</a:t>
                      </a:r>
                      <a:endParaRPr kumimoji="0" lang="ru-RU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0 (0)</a:t>
                      </a:r>
                      <a:endParaRPr kumimoji="0" lang="ru-RU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10 (+1)</a:t>
                      </a:r>
                      <a:endParaRPr kumimoji="0" lang="ru-RU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</a:rPr>
                        <a:t>83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5814455"/>
                  </a:ext>
                </a:extLst>
              </a:tr>
            </a:tbl>
          </a:graphicData>
        </a:graphic>
      </p:graphicFrame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51470"/>
            <a:ext cx="1688107" cy="93610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273006" y="-66997"/>
            <a:ext cx="6611362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hangingPunct="0"/>
            <a:r>
              <a:rPr lang="ru-RU" sz="1600" b="1" dirty="0">
                <a:solidFill>
                  <a:srgbClr val="002060"/>
                </a:solidFill>
                <a:ea typeface="Times New Roman" panose="02020603050405020304" pitchFamily="18" charset="0"/>
              </a:rPr>
              <a:t>Сведения об обучающихся, получающих образование </a:t>
            </a:r>
            <a:endParaRPr lang="ru-RU" sz="1600" b="1" dirty="0" smtClean="0">
              <a:solidFill>
                <a:srgbClr val="002060"/>
              </a:solidFill>
              <a:ea typeface="Times New Roman" panose="02020603050405020304" pitchFamily="18" charset="0"/>
            </a:endParaRPr>
          </a:p>
          <a:p>
            <a:pPr algn="ctr" hangingPunct="0"/>
            <a:r>
              <a:rPr lang="ru-RU" sz="1600" b="1" dirty="0" smtClean="0">
                <a:solidFill>
                  <a:srgbClr val="002060"/>
                </a:solidFill>
                <a:ea typeface="Times New Roman" panose="02020603050405020304" pitchFamily="18" charset="0"/>
              </a:rPr>
              <a:t>в </a:t>
            </a:r>
            <a:r>
              <a:rPr lang="ru-RU" sz="1600" b="1" dirty="0">
                <a:solidFill>
                  <a:srgbClr val="002060"/>
                </a:solidFill>
                <a:ea typeface="Times New Roman" panose="02020603050405020304" pitchFamily="18" charset="0"/>
              </a:rPr>
              <a:t>семейной форме и в форме самообразования </a:t>
            </a:r>
            <a:endParaRPr lang="ru-RU" sz="1600" b="1" dirty="0" smtClean="0">
              <a:solidFill>
                <a:srgbClr val="002060"/>
              </a:solidFill>
              <a:ea typeface="Times New Roman" panose="02020603050405020304" pitchFamily="18" charset="0"/>
            </a:endParaRPr>
          </a:p>
          <a:p>
            <a:pPr algn="ctr" hangingPunct="0"/>
            <a:r>
              <a:rPr lang="ru-RU" sz="1600" b="1" dirty="0" smtClean="0">
                <a:solidFill>
                  <a:srgbClr val="002060"/>
                </a:solidFill>
                <a:ea typeface="Times New Roman" panose="02020603050405020304" pitchFamily="18" charset="0"/>
              </a:rPr>
              <a:t>по </a:t>
            </a:r>
            <a:r>
              <a:rPr lang="ru-RU" sz="1600" b="1" dirty="0">
                <a:solidFill>
                  <a:srgbClr val="002060"/>
                </a:solidFill>
                <a:ea typeface="Times New Roman" panose="02020603050405020304" pitchFamily="18" charset="0"/>
              </a:rPr>
              <a:t>образовательным программам </a:t>
            </a:r>
          </a:p>
          <a:p>
            <a:pPr algn="ctr" hangingPunct="0"/>
            <a:r>
              <a:rPr lang="ru-RU" sz="1600" b="1" dirty="0" smtClean="0">
                <a:solidFill>
                  <a:srgbClr val="A8246E"/>
                </a:solidFill>
                <a:ea typeface="Times New Roman" panose="02020603050405020304" pitchFamily="18" charset="0"/>
              </a:rPr>
              <a:t>начального общего, среднего общего и основного общего образования </a:t>
            </a:r>
            <a:r>
              <a:rPr lang="ru-RU" sz="1600" b="1" u="sng" dirty="0" smtClean="0">
                <a:solidFill>
                  <a:srgbClr val="A8246E"/>
                </a:solidFill>
                <a:ea typeface="Times New Roman" panose="02020603050405020304" pitchFamily="18" charset="0"/>
              </a:rPr>
              <a:t>на 5 октября 2020 г.</a:t>
            </a:r>
          </a:p>
          <a:p>
            <a:pPr algn="ctr" hangingPunct="0"/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скобках указана </a:t>
            </a: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разница по сравнению с октябрём 2019 г.</a:t>
            </a:r>
            <a:endParaRPr lang="ru-RU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 hangingPunct="0"/>
            <a:endParaRPr lang="ru-RU" b="1" dirty="0">
              <a:solidFill>
                <a:srgbClr val="A8246E"/>
              </a:solidFill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05936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ъект 2"/>
          <p:cNvSpPr txBox="1">
            <a:spLocks/>
          </p:cNvSpPr>
          <p:nvPr/>
        </p:nvSpPr>
        <p:spPr>
          <a:xfrm>
            <a:off x="2303751" y="51470"/>
            <a:ext cx="5733923" cy="1296144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ru-RU" sz="12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7543800" y="4558744"/>
            <a:ext cx="1600200" cy="273844"/>
          </a:xfrm>
        </p:spPr>
        <p:txBody>
          <a:bodyPr/>
          <a:lstStyle/>
          <a:p>
            <a:fld id="{2E1AE7FE-9857-4954-863E-6424AC6B4709}" type="slidenum">
              <a:rPr lang="ru-RU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8</a:t>
            </a:fld>
            <a:endParaRPr lang="ru-RU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1420339"/>
              </p:ext>
            </p:extLst>
          </p:nvPr>
        </p:nvGraphicFramePr>
        <p:xfrm>
          <a:off x="1259632" y="1347614"/>
          <a:ext cx="7128790" cy="33432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69069">
                  <a:extLst>
                    <a:ext uri="{9D8B030D-6E8A-4147-A177-3AD203B41FA5}">
                      <a16:colId xmlns:a16="http://schemas.microsoft.com/office/drawing/2014/main" val="4242087555"/>
                    </a:ext>
                  </a:extLst>
                </a:gridCol>
                <a:gridCol w="1598040">
                  <a:extLst>
                    <a:ext uri="{9D8B030D-6E8A-4147-A177-3AD203B41FA5}">
                      <a16:colId xmlns:a16="http://schemas.microsoft.com/office/drawing/2014/main" val="4174672285"/>
                    </a:ext>
                  </a:extLst>
                </a:gridCol>
                <a:gridCol w="1112463">
                  <a:extLst>
                    <a:ext uri="{9D8B030D-6E8A-4147-A177-3AD203B41FA5}">
                      <a16:colId xmlns:a16="http://schemas.microsoft.com/office/drawing/2014/main" val="4056070922"/>
                    </a:ext>
                  </a:extLst>
                </a:gridCol>
                <a:gridCol w="1125243">
                  <a:extLst>
                    <a:ext uri="{9D8B030D-6E8A-4147-A177-3AD203B41FA5}">
                      <a16:colId xmlns:a16="http://schemas.microsoft.com/office/drawing/2014/main" val="2202292136"/>
                    </a:ext>
                  </a:extLst>
                </a:gridCol>
                <a:gridCol w="1171845">
                  <a:extLst>
                    <a:ext uri="{9D8B030D-6E8A-4147-A177-3AD203B41FA5}">
                      <a16:colId xmlns:a16="http://schemas.microsoft.com/office/drawing/2014/main" val="3768271943"/>
                    </a:ext>
                  </a:extLst>
                </a:gridCol>
                <a:gridCol w="1215722">
                  <a:extLst>
                    <a:ext uri="{9D8B030D-6E8A-4147-A177-3AD203B41FA5}">
                      <a16:colId xmlns:a16="http://schemas.microsoft.com/office/drawing/2014/main" val="1864660867"/>
                    </a:ext>
                  </a:extLst>
                </a:gridCol>
                <a:gridCol w="536408">
                  <a:extLst>
                    <a:ext uri="{9D8B030D-6E8A-4147-A177-3AD203B41FA5}">
                      <a16:colId xmlns:a16="http://schemas.microsoft.com/office/drawing/2014/main" val="3609438357"/>
                    </a:ext>
                  </a:extLst>
                </a:gridCol>
              </a:tblGrid>
              <a:tr h="108012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35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№ п/п</a:t>
                      </a:r>
                      <a:endParaRPr lang="ru-RU" sz="135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35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Наименование </a:t>
                      </a:r>
                    </a:p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35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муниципального района </a:t>
                      </a:r>
                    </a:p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35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(городского </a:t>
                      </a:r>
                    </a:p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35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округа)</a:t>
                      </a:r>
                      <a:endParaRPr lang="ru-RU" sz="135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35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 – 4</a:t>
                      </a:r>
                    </a:p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35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 семейной форме</a:t>
                      </a:r>
                      <a:endParaRPr lang="ru-RU" sz="135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35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 – 9</a:t>
                      </a:r>
                    </a:p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35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 семейной форме</a:t>
                      </a:r>
                      <a:endParaRPr lang="ru-RU" sz="135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35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10 – 11</a:t>
                      </a:r>
                    </a:p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35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 семейной форме</a:t>
                      </a:r>
                      <a:endParaRPr lang="ru-RU" sz="135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35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10 – 12</a:t>
                      </a:r>
                    </a:p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35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 форме </a:t>
                      </a:r>
                    </a:p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350" b="1" dirty="0" err="1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самообразо-вания</a:t>
                      </a:r>
                      <a:endParaRPr lang="ru-RU" sz="135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 algn="ctr" hangingPunct="0">
                        <a:spcAft>
                          <a:spcPts val="0"/>
                        </a:spcAft>
                      </a:pPr>
                      <a:r>
                        <a:rPr lang="ru-RU" sz="135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ИТОГО</a:t>
                      </a:r>
                      <a:endParaRPr lang="ru-RU" sz="135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14" marR="42114" marT="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3636929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350" b="1" dirty="0">
                          <a:solidFill>
                            <a:srgbClr val="002060"/>
                          </a:solidFill>
                          <a:effectLst/>
                        </a:rPr>
                        <a:t>19</a:t>
                      </a:r>
                      <a:endParaRPr lang="ru-RU" sz="135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350" b="1" dirty="0">
                          <a:solidFill>
                            <a:srgbClr val="002060"/>
                          </a:solidFill>
                          <a:effectLst/>
                        </a:rPr>
                        <a:t>Заинский </a:t>
                      </a:r>
                      <a:endParaRPr lang="ru-RU" sz="135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5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4 (+2)</a:t>
                      </a:r>
                      <a:endParaRPr kumimoji="0" lang="ru-RU" sz="135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5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3 (-1)</a:t>
                      </a:r>
                      <a:endParaRPr kumimoji="0" lang="ru-RU" sz="135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5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0 (0)</a:t>
                      </a:r>
                      <a:endParaRPr kumimoji="0" lang="ru-RU" sz="135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5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0 (0)</a:t>
                      </a:r>
                      <a:endParaRPr kumimoji="0" lang="ru-RU" sz="135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350" b="1" dirty="0" smtClean="0">
                          <a:solidFill>
                            <a:srgbClr val="002060"/>
                          </a:solidFill>
                          <a:effectLst/>
                        </a:rPr>
                        <a:t>7</a:t>
                      </a:r>
                      <a:endParaRPr lang="ru-RU" sz="135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14" marR="4211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024327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350" b="1" dirty="0">
                          <a:solidFill>
                            <a:srgbClr val="002060"/>
                          </a:solidFill>
                          <a:effectLst/>
                        </a:rPr>
                        <a:t>20</a:t>
                      </a:r>
                      <a:endParaRPr lang="ru-RU" sz="135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350" b="1" dirty="0">
                          <a:solidFill>
                            <a:srgbClr val="002060"/>
                          </a:solidFill>
                          <a:effectLst/>
                        </a:rPr>
                        <a:t>Зеленодольский</a:t>
                      </a:r>
                      <a:endParaRPr lang="ru-RU" sz="135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5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23 (+4)</a:t>
                      </a:r>
                      <a:endParaRPr kumimoji="0" lang="ru-RU" sz="135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5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22 (+7)</a:t>
                      </a:r>
                      <a:endParaRPr kumimoji="0" lang="ru-RU" sz="135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5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0 (0)</a:t>
                      </a:r>
                      <a:endParaRPr kumimoji="0" lang="ru-RU" sz="135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5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1 (+1)</a:t>
                      </a:r>
                      <a:endParaRPr kumimoji="0" lang="ru-RU" sz="135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350" b="1" dirty="0" smtClean="0">
                          <a:solidFill>
                            <a:srgbClr val="002060"/>
                          </a:solidFill>
                          <a:effectLst/>
                        </a:rPr>
                        <a:t>46</a:t>
                      </a:r>
                      <a:endParaRPr lang="ru-RU" sz="135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14" marR="4211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7884492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350" b="1" dirty="0">
                          <a:solidFill>
                            <a:srgbClr val="002060"/>
                          </a:solidFill>
                          <a:effectLst/>
                        </a:rPr>
                        <a:t>21</a:t>
                      </a:r>
                      <a:endParaRPr lang="ru-RU" sz="135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350" b="1" dirty="0" err="1">
                          <a:solidFill>
                            <a:srgbClr val="002060"/>
                          </a:solidFill>
                          <a:effectLst/>
                        </a:rPr>
                        <a:t>Кайбицкий</a:t>
                      </a:r>
                      <a:endParaRPr lang="ru-RU" sz="135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5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0 (0)</a:t>
                      </a:r>
                      <a:endParaRPr kumimoji="0" lang="ru-RU" sz="135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5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0 (0)</a:t>
                      </a:r>
                      <a:endParaRPr kumimoji="0" lang="ru-RU" sz="135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5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0 (0)</a:t>
                      </a:r>
                      <a:endParaRPr kumimoji="0" lang="ru-RU" sz="135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5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0 (0)</a:t>
                      </a:r>
                      <a:endParaRPr kumimoji="0" lang="ru-RU" sz="135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350" b="1" dirty="0" smtClean="0">
                          <a:solidFill>
                            <a:srgbClr val="002060"/>
                          </a:solidFill>
                          <a:effectLst/>
                        </a:rPr>
                        <a:t>0</a:t>
                      </a:r>
                      <a:endParaRPr lang="ru-RU" sz="135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14" marR="4211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373638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350" b="1">
                          <a:solidFill>
                            <a:srgbClr val="002060"/>
                          </a:solidFill>
                          <a:effectLst/>
                        </a:rPr>
                        <a:t>22</a:t>
                      </a:r>
                      <a:endParaRPr lang="ru-RU" sz="1350" b="1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350" b="1">
                          <a:solidFill>
                            <a:srgbClr val="002060"/>
                          </a:solidFill>
                          <a:effectLst/>
                        </a:rPr>
                        <a:t>Камско-Устьинский</a:t>
                      </a:r>
                      <a:endParaRPr lang="ru-RU" sz="1350" b="1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5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6 (+3)</a:t>
                      </a:r>
                      <a:endParaRPr kumimoji="0" lang="ru-RU" sz="135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5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0 (0)</a:t>
                      </a:r>
                      <a:endParaRPr kumimoji="0" lang="ru-RU" sz="135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5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0 (-1)</a:t>
                      </a:r>
                      <a:endParaRPr kumimoji="0" lang="ru-RU" sz="135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5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0 (0)</a:t>
                      </a:r>
                      <a:endParaRPr kumimoji="0" lang="ru-RU" sz="135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350" b="1" dirty="0" smtClean="0">
                          <a:solidFill>
                            <a:srgbClr val="002060"/>
                          </a:solidFill>
                          <a:effectLst/>
                        </a:rPr>
                        <a:t>6</a:t>
                      </a:r>
                      <a:endParaRPr lang="ru-RU" sz="135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14" marR="4211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2587003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350" b="1">
                          <a:solidFill>
                            <a:srgbClr val="002060"/>
                          </a:solidFill>
                          <a:effectLst/>
                        </a:rPr>
                        <a:t>23</a:t>
                      </a:r>
                      <a:endParaRPr lang="ru-RU" sz="1350" b="1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350" b="1">
                          <a:solidFill>
                            <a:srgbClr val="002060"/>
                          </a:solidFill>
                          <a:effectLst/>
                        </a:rPr>
                        <a:t>Кукморский</a:t>
                      </a:r>
                      <a:endParaRPr lang="ru-RU" sz="1350" b="1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5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13 (+5)</a:t>
                      </a:r>
                      <a:endParaRPr kumimoji="0" lang="ru-RU" sz="135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5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0 (0)</a:t>
                      </a:r>
                      <a:endParaRPr kumimoji="0" lang="ru-RU" sz="135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5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0 (0)</a:t>
                      </a:r>
                      <a:endParaRPr kumimoji="0" lang="ru-RU" sz="135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5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0 (0)</a:t>
                      </a:r>
                      <a:endParaRPr kumimoji="0" lang="ru-RU" sz="135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350" b="1" dirty="0" smtClean="0">
                          <a:solidFill>
                            <a:srgbClr val="002060"/>
                          </a:solidFill>
                          <a:effectLst/>
                        </a:rPr>
                        <a:t>13</a:t>
                      </a:r>
                      <a:endParaRPr lang="ru-RU" sz="135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14" marR="4211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1094287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350" b="1" dirty="0">
                          <a:solidFill>
                            <a:srgbClr val="002060"/>
                          </a:solidFill>
                          <a:effectLst/>
                        </a:rPr>
                        <a:t>24</a:t>
                      </a:r>
                      <a:endParaRPr lang="ru-RU" sz="135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350" b="1" dirty="0">
                          <a:solidFill>
                            <a:srgbClr val="002060"/>
                          </a:solidFill>
                          <a:effectLst/>
                        </a:rPr>
                        <a:t>Лаишевский</a:t>
                      </a:r>
                      <a:endParaRPr lang="ru-RU" sz="135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5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16 (+3)</a:t>
                      </a:r>
                      <a:endParaRPr kumimoji="0" lang="ru-RU" sz="135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5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12 (0)</a:t>
                      </a:r>
                      <a:endParaRPr kumimoji="0" lang="ru-RU" sz="135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5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 (0)</a:t>
                      </a:r>
                      <a:endParaRPr kumimoji="0" lang="ru-RU" sz="135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5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0 (0)</a:t>
                      </a:r>
                      <a:endParaRPr kumimoji="0" lang="ru-RU" sz="135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350" b="1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</a:rPr>
                        <a:t>30</a:t>
                      </a:r>
                      <a:endParaRPr lang="ru-RU" sz="135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14" marR="4211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0984612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350" b="1">
                          <a:solidFill>
                            <a:srgbClr val="002060"/>
                          </a:solidFill>
                          <a:effectLst/>
                        </a:rPr>
                        <a:t>25</a:t>
                      </a:r>
                      <a:endParaRPr lang="ru-RU" sz="1350" b="1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350" b="1">
                          <a:solidFill>
                            <a:srgbClr val="002060"/>
                          </a:solidFill>
                          <a:effectLst/>
                        </a:rPr>
                        <a:t>Лениногорский </a:t>
                      </a:r>
                      <a:endParaRPr lang="ru-RU" sz="1350" b="1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5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3 (-2)</a:t>
                      </a:r>
                      <a:endParaRPr kumimoji="0" lang="ru-RU" sz="135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5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8 (+4)</a:t>
                      </a:r>
                      <a:endParaRPr kumimoji="0" lang="ru-RU" sz="135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5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0 (-2)</a:t>
                      </a:r>
                      <a:endParaRPr kumimoji="0" lang="ru-RU" sz="135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5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0 (0)</a:t>
                      </a:r>
                      <a:endParaRPr kumimoji="0" lang="ru-RU" sz="135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350" b="1" dirty="0" smtClean="0">
                          <a:solidFill>
                            <a:srgbClr val="002060"/>
                          </a:solidFill>
                          <a:effectLst/>
                        </a:rPr>
                        <a:t>11</a:t>
                      </a:r>
                      <a:endParaRPr lang="ru-RU" sz="135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14" marR="4211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0397064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350" b="1">
                          <a:solidFill>
                            <a:srgbClr val="002060"/>
                          </a:solidFill>
                          <a:effectLst/>
                        </a:rPr>
                        <a:t>26</a:t>
                      </a:r>
                      <a:endParaRPr lang="ru-RU" sz="1350" b="1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350" b="1" dirty="0">
                          <a:solidFill>
                            <a:srgbClr val="002060"/>
                          </a:solidFill>
                          <a:effectLst/>
                        </a:rPr>
                        <a:t>Мамадышский</a:t>
                      </a:r>
                      <a:endParaRPr lang="ru-RU" sz="135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5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2 (-1)</a:t>
                      </a:r>
                      <a:endParaRPr kumimoji="0" lang="ru-RU" sz="135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5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2 (-1)</a:t>
                      </a:r>
                      <a:endParaRPr kumimoji="0" lang="ru-RU" sz="135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5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0 (+1)</a:t>
                      </a:r>
                      <a:endParaRPr kumimoji="0" lang="ru-RU" sz="135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5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0 (0)</a:t>
                      </a:r>
                      <a:endParaRPr kumimoji="0" lang="ru-RU" sz="135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350" b="1" dirty="0">
                          <a:solidFill>
                            <a:srgbClr val="002060"/>
                          </a:solidFill>
                          <a:effectLst/>
                        </a:rPr>
                        <a:t>6</a:t>
                      </a:r>
                      <a:endParaRPr lang="ru-RU" sz="135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14" marR="4211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0232088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350" b="1">
                          <a:solidFill>
                            <a:srgbClr val="002060"/>
                          </a:solidFill>
                          <a:effectLst/>
                        </a:rPr>
                        <a:t>27</a:t>
                      </a:r>
                      <a:endParaRPr lang="ru-RU" sz="1350" b="1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350" b="1">
                          <a:solidFill>
                            <a:srgbClr val="002060"/>
                          </a:solidFill>
                          <a:effectLst/>
                        </a:rPr>
                        <a:t>Менделеевский</a:t>
                      </a:r>
                      <a:endParaRPr lang="ru-RU" sz="1350" b="1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5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0 (0)</a:t>
                      </a:r>
                      <a:endParaRPr kumimoji="0" lang="ru-RU" sz="135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5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1 (0)</a:t>
                      </a:r>
                      <a:endParaRPr kumimoji="0" lang="ru-RU" sz="135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5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0 (0)</a:t>
                      </a:r>
                      <a:endParaRPr kumimoji="0" lang="ru-RU" sz="135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5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0 (0)</a:t>
                      </a:r>
                      <a:endParaRPr kumimoji="0" lang="ru-RU" sz="135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350" b="1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</a:rPr>
                        <a:t>1</a:t>
                      </a:r>
                      <a:endParaRPr lang="ru-RU" sz="135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14" marR="4211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7172308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350" b="1" dirty="0">
                          <a:solidFill>
                            <a:srgbClr val="002060"/>
                          </a:solidFill>
                          <a:effectLst/>
                        </a:rPr>
                        <a:t>28</a:t>
                      </a:r>
                      <a:endParaRPr lang="ru-RU" sz="135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350" b="1">
                          <a:solidFill>
                            <a:srgbClr val="002060"/>
                          </a:solidFill>
                          <a:effectLst/>
                        </a:rPr>
                        <a:t>Мензелинский</a:t>
                      </a:r>
                      <a:endParaRPr lang="ru-RU" sz="1350" b="1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5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1 (+1)</a:t>
                      </a:r>
                      <a:endParaRPr kumimoji="0" lang="ru-RU" sz="135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5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0 (0)</a:t>
                      </a:r>
                      <a:endParaRPr kumimoji="0" lang="ru-RU" sz="135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5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0 (0)</a:t>
                      </a:r>
                      <a:endParaRPr kumimoji="0" lang="ru-RU" sz="135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5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0 (0)</a:t>
                      </a:r>
                      <a:endParaRPr kumimoji="0" lang="ru-RU" sz="135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350" b="1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</a:rPr>
                        <a:t>1</a:t>
                      </a:r>
                      <a:endParaRPr lang="ru-RU" sz="135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14" marR="4211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8875055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350" b="1" dirty="0">
                          <a:solidFill>
                            <a:srgbClr val="002060"/>
                          </a:solidFill>
                          <a:effectLst/>
                        </a:rPr>
                        <a:t>29</a:t>
                      </a:r>
                      <a:endParaRPr lang="ru-RU" sz="135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350" b="1">
                          <a:solidFill>
                            <a:srgbClr val="002060"/>
                          </a:solidFill>
                          <a:effectLst/>
                        </a:rPr>
                        <a:t>Муслюмовский</a:t>
                      </a:r>
                      <a:endParaRPr lang="ru-RU" sz="1350" b="1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5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0 (0)</a:t>
                      </a:r>
                      <a:endParaRPr kumimoji="0" lang="ru-RU" sz="135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5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0 (-1)</a:t>
                      </a:r>
                      <a:endParaRPr kumimoji="0" lang="ru-RU" sz="135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5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0 (0)</a:t>
                      </a:r>
                      <a:endParaRPr kumimoji="0" lang="ru-RU" sz="135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5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0 (0)</a:t>
                      </a:r>
                      <a:endParaRPr kumimoji="0" lang="ru-RU" sz="135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350" b="1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</a:rPr>
                        <a:t>0</a:t>
                      </a:r>
                      <a:endParaRPr lang="ru-RU" sz="135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14" marR="4211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715422"/>
                  </a:ext>
                </a:extLst>
              </a:tr>
            </a:tbl>
          </a:graphicData>
        </a:graphic>
      </p:graphicFrame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51470"/>
            <a:ext cx="1688107" cy="936104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273006" y="-26347"/>
            <a:ext cx="6611362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hangingPunct="0"/>
            <a:r>
              <a:rPr lang="ru-RU" sz="1400" b="1" dirty="0">
                <a:solidFill>
                  <a:srgbClr val="002060"/>
                </a:solidFill>
                <a:ea typeface="Times New Roman" panose="02020603050405020304" pitchFamily="18" charset="0"/>
              </a:rPr>
              <a:t>Сведения об обучающихся, получающих образование </a:t>
            </a:r>
            <a:endParaRPr lang="ru-RU" sz="1400" b="1" dirty="0" smtClean="0">
              <a:solidFill>
                <a:srgbClr val="002060"/>
              </a:solidFill>
              <a:ea typeface="Times New Roman" panose="02020603050405020304" pitchFamily="18" charset="0"/>
            </a:endParaRPr>
          </a:p>
          <a:p>
            <a:pPr algn="ctr" hangingPunct="0"/>
            <a:r>
              <a:rPr lang="ru-RU" sz="1400" b="1" dirty="0" smtClean="0">
                <a:solidFill>
                  <a:srgbClr val="002060"/>
                </a:solidFill>
                <a:ea typeface="Times New Roman" panose="02020603050405020304" pitchFamily="18" charset="0"/>
              </a:rPr>
              <a:t>в </a:t>
            </a:r>
            <a:r>
              <a:rPr lang="ru-RU" sz="1400" b="1" dirty="0">
                <a:solidFill>
                  <a:srgbClr val="002060"/>
                </a:solidFill>
                <a:ea typeface="Times New Roman" panose="02020603050405020304" pitchFamily="18" charset="0"/>
              </a:rPr>
              <a:t>семейной форме и в форме самообразования </a:t>
            </a:r>
            <a:endParaRPr lang="ru-RU" sz="1400" b="1" dirty="0" smtClean="0">
              <a:solidFill>
                <a:srgbClr val="002060"/>
              </a:solidFill>
              <a:ea typeface="Times New Roman" panose="02020603050405020304" pitchFamily="18" charset="0"/>
            </a:endParaRPr>
          </a:p>
          <a:p>
            <a:pPr algn="ctr" hangingPunct="0"/>
            <a:r>
              <a:rPr lang="ru-RU" sz="1400" b="1" dirty="0" smtClean="0">
                <a:solidFill>
                  <a:srgbClr val="002060"/>
                </a:solidFill>
                <a:ea typeface="Times New Roman" panose="02020603050405020304" pitchFamily="18" charset="0"/>
              </a:rPr>
              <a:t>по </a:t>
            </a:r>
            <a:r>
              <a:rPr lang="ru-RU" sz="1400" b="1" dirty="0">
                <a:solidFill>
                  <a:srgbClr val="002060"/>
                </a:solidFill>
                <a:ea typeface="Times New Roman" panose="02020603050405020304" pitchFamily="18" charset="0"/>
              </a:rPr>
              <a:t>образовательным программам </a:t>
            </a:r>
          </a:p>
          <a:p>
            <a:pPr algn="ctr" hangingPunct="0"/>
            <a:r>
              <a:rPr lang="ru-RU" sz="1400" b="1" dirty="0" smtClean="0">
                <a:solidFill>
                  <a:srgbClr val="A8246E"/>
                </a:solidFill>
                <a:ea typeface="Times New Roman" panose="02020603050405020304" pitchFamily="18" charset="0"/>
              </a:rPr>
              <a:t>начального общего, среднего общего и основного общего образования </a:t>
            </a:r>
          </a:p>
          <a:p>
            <a:pPr algn="ctr" hangingPunct="0"/>
            <a:r>
              <a:rPr lang="ru-RU" sz="1400" b="1" u="sng" dirty="0" smtClean="0">
                <a:solidFill>
                  <a:srgbClr val="A8246E"/>
                </a:solidFill>
                <a:ea typeface="Times New Roman" panose="02020603050405020304" pitchFamily="18" charset="0"/>
              </a:rPr>
              <a:t>на 5 октября 2020 г.</a:t>
            </a:r>
          </a:p>
          <a:p>
            <a:pPr algn="ctr" hangingPunct="0"/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скобках указана </a:t>
            </a:r>
            <a: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разница по сравнению с октябрём 2019 г.</a:t>
            </a:r>
            <a:endParaRPr lang="ru-RU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 hangingPunct="0"/>
            <a:endParaRPr lang="ru-RU" b="1" dirty="0">
              <a:solidFill>
                <a:srgbClr val="A8246E"/>
              </a:solidFill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188023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ъект 2"/>
          <p:cNvSpPr txBox="1">
            <a:spLocks/>
          </p:cNvSpPr>
          <p:nvPr/>
        </p:nvSpPr>
        <p:spPr>
          <a:xfrm>
            <a:off x="2303751" y="51470"/>
            <a:ext cx="5733923" cy="1296144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ru-RU" sz="12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7543800" y="4559538"/>
            <a:ext cx="1600200" cy="273844"/>
          </a:xfrm>
        </p:spPr>
        <p:txBody>
          <a:bodyPr/>
          <a:lstStyle/>
          <a:p>
            <a:fld id="{2E1AE7FE-9857-4954-863E-6424AC6B4709}" type="slidenum">
              <a:rPr lang="ru-RU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</a:t>
            </a:fld>
            <a:endParaRPr lang="ru-RU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9789964"/>
              </p:ext>
            </p:extLst>
          </p:nvPr>
        </p:nvGraphicFramePr>
        <p:xfrm>
          <a:off x="1259634" y="1390238"/>
          <a:ext cx="7128790" cy="34137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69069">
                  <a:extLst>
                    <a:ext uri="{9D8B030D-6E8A-4147-A177-3AD203B41FA5}">
                      <a16:colId xmlns:a16="http://schemas.microsoft.com/office/drawing/2014/main" val="4242087555"/>
                    </a:ext>
                  </a:extLst>
                </a:gridCol>
                <a:gridCol w="1598040">
                  <a:extLst>
                    <a:ext uri="{9D8B030D-6E8A-4147-A177-3AD203B41FA5}">
                      <a16:colId xmlns:a16="http://schemas.microsoft.com/office/drawing/2014/main" val="4174672285"/>
                    </a:ext>
                  </a:extLst>
                </a:gridCol>
                <a:gridCol w="1112463">
                  <a:extLst>
                    <a:ext uri="{9D8B030D-6E8A-4147-A177-3AD203B41FA5}">
                      <a16:colId xmlns:a16="http://schemas.microsoft.com/office/drawing/2014/main" val="4056070922"/>
                    </a:ext>
                  </a:extLst>
                </a:gridCol>
                <a:gridCol w="1125243">
                  <a:extLst>
                    <a:ext uri="{9D8B030D-6E8A-4147-A177-3AD203B41FA5}">
                      <a16:colId xmlns:a16="http://schemas.microsoft.com/office/drawing/2014/main" val="2202292136"/>
                    </a:ext>
                  </a:extLst>
                </a:gridCol>
                <a:gridCol w="1171845">
                  <a:extLst>
                    <a:ext uri="{9D8B030D-6E8A-4147-A177-3AD203B41FA5}">
                      <a16:colId xmlns:a16="http://schemas.microsoft.com/office/drawing/2014/main" val="3768271943"/>
                    </a:ext>
                  </a:extLst>
                </a:gridCol>
                <a:gridCol w="1215722">
                  <a:extLst>
                    <a:ext uri="{9D8B030D-6E8A-4147-A177-3AD203B41FA5}">
                      <a16:colId xmlns:a16="http://schemas.microsoft.com/office/drawing/2014/main" val="1864660867"/>
                    </a:ext>
                  </a:extLst>
                </a:gridCol>
                <a:gridCol w="536408">
                  <a:extLst>
                    <a:ext uri="{9D8B030D-6E8A-4147-A177-3AD203B41FA5}">
                      <a16:colId xmlns:a16="http://schemas.microsoft.com/office/drawing/2014/main" val="3609438357"/>
                    </a:ext>
                  </a:extLst>
                </a:gridCol>
              </a:tblGrid>
              <a:tr h="73055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№ п/п</a:t>
                      </a:r>
                      <a:endParaRPr lang="ru-RU" sz="1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Наименование </a:t>
                      </a:r>
                    </a:p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муниципального района </a:t>
                      </a:r>
                    </a:p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(городского </a:t>
                      </a:r>
                    </a:p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округа)</a:t>
                      </a:r>
                      <a:endParaRPr lang="ru-RU" sz="1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 – 4</a:t>
                      </a:r>
                    </a:p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 семейной форме</a:t>
                      </a:r>
                      <a:endParaRPr lang="ru-RU" sz="1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 – 9</a:t>
                      </a:r>
                    </a:p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 семейной форме</a:t>
                      </a:r>
                      <a:endParaRPr lang="ru-RU" sz="1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10 – 11</a:t>
                      </a:r>
                    </a:p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 семейной форме</a:t>
                      </a:r>
                      <a:endParaRPr lang="ru-RU" sz="1400" b="1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10 – 12</a:t>
                      </a:r>
                    </a:p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 форме </a:t>
                      </a:r>
                    </a:p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400" b="1" dirty="0" err="1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самообразо-вания</a:t>
                      </a:r>
                      <a:endParaRPr lang="ru-RU" sz="1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 algn="ctr" hangingPunct="0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ИТОГО</a:t>
                      </a:r>
                      <a:endParaRPr lang="ru-RU" sz="1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14" marR="42114" marT="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3636929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2060"/>
                          </a:solidFill>
                          <a:effectLst/>
                        </a:rPr>
                        <a:t>30</a:t>
                      </a:r>
                      <a:endParaRPr lang="ru-RU" sz="14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effectLst/>
                        </a:rPr>
                        <a:t>г. Набережные </a:t>
                      </a:r>
                    </a:p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effectLst/>
                        </a:rPr>
                        <a:t>Челны </a:t>
                      </a:r>
                      <a:endParaRPr lang="ru-RU" sz="14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157 (+32)</a:t>
                      </a:r>
                      <a:endParaRPr kumimoji="0" lang="ru-RU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51 (-13)</a:t>
                      </a:r>
                      <a:endParaRPr kumimoji="0" lang="ru-RU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0 (0)</a:t>
                      </a:r>
                      <a:endParaRPr kumimoji="0" lang="ru-RU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12 (+1)</a:t>
                      </a:r>
                      <a:endParaRPr kumimoji="0" lang="ru-RU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2060"/>
                          </a:solidFill>
                          <a:effectLst/>
                        </a:rPr>
                        <a:t>220</a:t>
                      </a:r>
                      <a:endParaRPr lang="ru-RU" sz="14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8217176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2060"/>
                          </a:solidFill>
                          <a:effectLst/>
                        </a:rPr>
                        <a:t>31</a:t>
                      </a:r>
                      <a:endParaRPr lang="ru-RU" sz="14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2060"/>
                          </a:solidFill>
                          <a:effectLst/>
                        </a:rPr>
                        <a:t>Нижнекамский </a:t>
                      </a:r>
                      <a:endParaRPr lang="ru-RU" sz="1400" b="1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49 (+16)</a:t>
                      </a:r>
                      <a:endParaRPr kumimoji="0" lang="ru-RU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30 (+8)</a:t>
                      </a:r>
                      <a:endParaRPr kumimoji="0" lang="ru-RU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13 (+2)</a:t>
                      </a:r>
                      <a:endParaRPr kumimoji="0" lang="ru-RU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13 (+2)</a:t>
                      </a:r>
                      <a:endParaRPr kumimoji="0" lang="ru-RU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2060"/>
                          </a:solidFill>
                          <a:effectLst/>
                        </a:rPr>
                        <a:t>105</a:t>
                      </a:r>
                      <a:endParaRPr lang="ru-RU" sz="14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14" marR="4211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9543138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2060"/>
                          </a:solidFill>
                          <a:effectLst/>
                        </a:rPr>
                        <a:t>32</a:t>
                      </a:r>
                      <a:endParaRPr lang="ru-RU" sz="14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2060"/>
                          </a:solidFill>
                          <a:effectLst/>
                        </a:rPr>
                        <a:t>Новошешминский</a:t>
                      </a:r>
                      <a:endParaRPr lang="ru-RU" sz="1400" b="1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1 (+1)</a:t>
                      </a:r>
                      <a:endParaRPr kumimoji="0" lang="ru-RU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0 (0)</a:t>
                      </a:r>
                      <a:endParaRPr kumimoji="0" lang="ru-RU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0 (0)</a:t>
                      </a:r>
                      <a:endParaRPr kumimoji="0" lang="ru-RU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0 (0)</a:t>
                      </a:r>
                      <a:endParaRPr kumimoji="0" lang="ru-RU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2060"/>
                          </a:solidFill>
                          <a:effectLst/>
                        </a:rPr>
                        <a:t>1</a:t>
                      </a:r>
                      <a:endParaRPr lang="ru-RU" sz="14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14" marR="4211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2973018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2060"/>
                          </a:solidFill>
                          <a:effectLst/>
                        </a:rPr>
                        <a:t>33</a:t>
                      </a:r>
                      <a:endParaRPr lang="ru-RU" sz="14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2060"/>
                          </a:solidFill>
                          <a:effectLst/>
                        </a:rPr>
                        <a:t>Нурлатский</a:t>
                      </a:r>
                      <a:endParaRPr lang="ru-RU" sz="1400" b="1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4 (-1)</a:t>
                      </a:r>
                      <a:endParaRPr kumimoji="0" lang="ru-RU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3 (+2)</a:t>
                      </a:r>
                      <a:endParaRPr kumimoji="0" lang="ru-RU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0 (0)</a:t>
                      </a:r>
                      <a:endParaRPr kumimoji="0" lang="ru-RU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0 (0)</a:t>
                      </a:r>
                      <a:endParaRPr kumimoji="0" lang="ru-RU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2060"/>
                          </a:solidFill>
                          <a:effectLst/>
                        </a:rPr>
                        <a:t>7</a:t>
                      </a:r>
                      <a:endParaRPr lang="ru-RU" sz="14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14" marR="4211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1108696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2060"/>
                          </a:solidFill>
                          <a:effectLst/>
                        </a:rPr>
                        <a:t>34</a:t>
                      </a:r>
                      <a:endParaRPr lang="ru-RU" sz="14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2060"/>
                          </a:solidFill>
                          <a:effectLst/>
                        </a:rPr>
                        <a:t>Пестречинский</a:t>
                      </a:r>
                      <a:endParaRPr lang="ru-RU" sz="1400" b="1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23 (+6)</a:t>
                      </a:r>
                      <a:endParaRPr kumimoji="0" lang="ru-RU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16 (+11)</a:t>
                      </a:r>
                      <a:endParaRPr kumimoji="0" lang="ru-RU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3 (-2)</a:t>
                      </a:r>
                      <a:endParaRPr kumimoji="0" lang="ru-RU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3 (-2)</a:t>
                      </a:r>
                      <a:endParaRPr kumimoji="0" lang="ru-RU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2060"/>
                          </a:solidFill>
                          <a:effectLst/>
                        </a:rPr>
                        <a:t>55</a:t>
                      </a:r>
                      <a:endParaRPr lang="ru-RU" sz="14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14" marR="4211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4493905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2060"/>
                          </a:solidFill>
                          <a:effectLst/>
                        </a:rPr>
                        <a:t>35</a:t>
                      </a:r>
                      <a:endParaRPr lang="ru-RU" sz="14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effectLst/>
                        </a:rPr>
                        <a:t>Рыбнослободский</a:t>
                      </a:r>
                      <a:endParaRPr lang="ru-RU" sz="14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4 (+1)</a:t>
                      </a:r>
                      <a:endParaRPr kumimoji="0" lang="ru-RU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1 (+1)</a:t>
                      </a:r>
                      <a:endParaRPr kumimoji="0" lang="ru-RU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0 (0)</a:t>
                      </a:r>
                      <a:endParaRPr kumimoji="0" lang="ru-RU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0 (0)</a:t>
                      </a:r>
                      <a:endParaRPr kumimoji="0" lang="ru-RU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2060"/>
                          </a:solidFill>
                          <a:effectLst/>
                        </a:rPr>
                        <a:t>5</a:t>
                      </a:r>
                      <a:endParaRPr lang="ru-RU" sz="14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14" marR="4211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6290941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2060"/>
                          </a:solidFill>
                          <a:effectLst/>
                        </a:rPr>
                        <a:t>36</a:t>
                      </a:r>
                      <a:endParaRPr lang="ru-RU" sz="14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effectLst/>
                        </a:rPr>
                        <a:t>Сабинский</a:t>
                      </a:r>
                      <a:endParaRPr lang="ru-RU" sz="14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0 (0)</a:t>
                      </a:r>
                      <a:endParaRPr kumimoji="0" lang="ru-RU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0 (0)</a:t>
                      </a:r>
                      <a:endParaRPr kumimoji="0" lang="ru-RU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0 (0)</a:t>
                      </a:r>
                      <a:endParaRPr kumimoji="0" lang="ru-RU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0 (0)</a:t>
                      </a:r>
                      <a:endParaRPr kumimoji="0" lang="ru-RU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effectLst/>
                        </a:rPr>
                        <a:t>0</a:t>
                      </a:r>
                      <a:endParaRPr lang="ru-RU" sz="14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14" marR="4211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9861463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2060"/>
                          </a:solidFill>
                          <a:effectLst/>
                        </a:rPr>
                        <a:t>37</a:t>
                      </a:r>
                      <a:endParaRPr lang="ru-RU" sz="14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2060"/>
                          </a:solidFill>
                          <a:effectLst/>
                        </a:rPr>
                        <a:t>Сармановский</a:t>
                      </a:r>
                      <a:endParaRPr lang="ru-RU" sz="1400" b="1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6 (+3)</a:t>
                      </a:r>
                      <a:endParaRPr kumimoji="0" lang="ru-RU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2 (0)</a:t>
                      </a:r>
                      <a:endParaRPr kumimoji="0" lang="ru-RU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0 (-1)</a:t>
                      </a:r>
                      <a:endParaRPr kumimoji="0" lang="ru-RU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0 (0)</a:t>
                      </a:r>
                      <a:endParaRPr kumimoji="0" lang="ru-RU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2060"/>
                          </a:solidFill>
                          <a:effectLst/>
                        </a:rPr>
                        <a:t>8</a:t>
                      </a:r>
                      <a:endParaRPr lang="ru-RU" sz="14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14" marR="4211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4604075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2060"/>
                          </a:solidFill>
                          <a:effectLst/>
                        </a:rPr>
                        <a:t>38</a:t>
                      </a:r>
                      <a:endParaRPr lang="ru-RU" sz="14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effectLst/>
                        </a:rPr>
                        <a:t>Спасский</a:t>
                      </a:r>
                      <a:endParaRPr lang="ru-RU" sz="14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6 (+5)</a:t>
                      </a:r>
                      <a:endParaRPr kumimoji="0" lang="ru-RU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0 (0)</a:t>
                      </a:r>
                      <a:endParaRPr kumimoji="0" lang="ru-RU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0 (0)</a:t>
                      </a:r>
                      <a:endParaRPr kumimoji="0" lang="ru-RU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0 (0)</a:t>
                      </a:r>
                      <a:endParaRPr kumimoji="0" lang="ru-RU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2060"/>
                          </a:solidFill>
                          <a:effectLst/>
                        </a:rPr>
                        <a:t>6</a:t>
                      </a:r>
                      <a:endParaRPr lang="ru-RU" sz="14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14" marR="4211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53914157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</a:rPr>
                        <a:t>39</a:t>
                      </a:r>
                      <a:endParaRPr lang="ru-RU" sz="14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effectLst/>
                        </a:rPr>
                        <a:t>Тетюшский</a:t>
                      </a:r>
                      <a:endParaRPr lang="ru-RU" sz="14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0 (0)</a:t>
                      </a:r>
                      <a:endParaRPr kumimoji="0" lang="ru-RU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0 (0)</a:t>
                      </a:r>
                      <a:endParaRPr kumimoji="0" lang="ru-RU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0 (0)</a:t>
                      </a:r>
                      <a:endParaRPr kumimoji="0" lang="ru-RU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0 (0)</a:t>
                      </a:r>
                      <a:endParaRPr kumimoji="0" lang="ru-RU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42114" marR="421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effectLst/>
                        </a:rPr>
                        <a:t>0</a:t>
                      </a:r>
                      <a:endParaRPr lang="ru-RU" sz="14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2114" marR="4211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467709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51470"/>
            <a:ext cx="1688107" cy="93610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273006" y="-46672"/>
            <a:ext cx="661136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hangingPunct="0"/>
            <a:r>
              <a:rPr lang="ru-RU" sz="1500" b="1" dirty="0">
                <a:solidFill>
                  <a:srgbClr val="002060"/>
                </a:solidFill>
                <a:ea typeface="Times New Roman" panose="02020603050405020304" pitchFamily="18" charset="0"/>
              </a:rPr>
              <a:t>Сведения об обучающихся, получающих образование </a:t>
            </a:r>
            <a:endParaRPr lang="ru-RU" sz="1500" b="1" dirty="0" smtClean="0">
              <a:solidFill>
                <a:srgbClr val="002060"/>
              </a:solidFill>
              <a:ea typeface="Times New Roman" panose="02020603050405020304" pitchFamily="18" charset="0"/>
            </a:endParaRPr>
          </a:p>
          <a:p>
            <a:pPr algn="ctr" hangingPunct="0"/>
            <a:r>
              <a:rPr lang="ru-RU" sz="1500" b="1" dirty="0" smtClean="0">
                <a:solidFill>
                  <a:srgbClr val="002060"/>
                </a:solidFill>
                <a:ea typeface="Times New Roman" panose="02020603050405020304" pitchFamily="18" charset="0"/>
              </a:rPr>
              <a:t>в </a:t>
            </a:r>
            <a:r>
              <a:rPr lang="ru-RU" sz="1500" b="1" dirty="0">
                <a:solidFill>
                  <a:srgbClr val="002060"/>
                </a:solidFill>
                <a:ea typeface="Times New Roman" panose="02020603050405020304" pitchFamily="18" charset="0"/>
              </a:rPr>
              <a:t>семейной форме и в форме самообразования </a:t>
            </a:r>
            <a:endParaRPr lang="ru-RU" sz="1500" b="1" dirty="0" smtClean="0">
              <a:solidFill>
                <a:srgbClr val="002060"/>
              </a:solidFill>
              <a:ea typeface="Times New Roman" panose="02020603050405020304" pitchFamily="18" charset="0"/>
            </a:endParaRPr>
          </a:p>
          <a:p>
            <a:pPr algn="ctr" hangingPunct="0"/>
            <a:r>
              <a:rPr lang="ru-RU" sz="1500" b="1" dirty="0" smtClean="0">
                <a:solidFill>
                  <a:srgbClr val="002060"/>
                </a:solidFill>
                <a:ea typeface="Times New Roman" panose="02020603050405020304" pitchFamily="18" charset="0"/>
              </a:rPr>
              <a:t>по </a:t>
            </a:r>
            <a:r>
              <a:rPr lang="ru-RU" sz="1500" b="1" dirty="0">
                <a:solidFill>
                  <a:srgbClr val="002060"/>
                </a:solidFill>
                <a:ea typeface="Times New Roman" panose="02020603050405020304" pitchFamily="18" charset="0"/>
              </a:rPr>
              <a:t>образовательным программам </a:t>
            </a:r>
          </a:p>
          <a:p>
            <a:pPr algn="ctr" hangingPunct="0"/>
            <a:r>
              <a:rPr lang="ru-RU" sz="1500" b="1" dirty="0" smtClean="0">
                <a:solidFill>
                  <a:srgbClr val="A8246E"/>
                </a:solidFill>
                <a:ea typeface="Times New Roman" panose="02020603050405020304" pitchFamily="18" charset="0"/>
              </a:rPr>
              <a:t>начального общего, среднего общего и основного общего образования </a:t>
            </a:r>
            <a:r>
              <a:rPr lang="ru-RU" sz="1500" b="1" u="sng" dirty="0" smtClean="0">
                <a:solidFill>
                  <a:srgbClr val="A8246E"/>
                </a:solidFill>
                <a:ea typeface="Times New Roman" panose="02020603050405020304" pitchFamily="18" charset="0"/>
              </a:rPr>
              <a:t>на 5 октября 2020 г.</a:t>
            </a:r>
          </a:p>
          <a:p>
            <a:pPr algn="ctr" hangingPunct="0"/>
            <a:r>
              <a:rPr lang="ru-RU" sz="1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скобках указана </a:t>
            </a:r>
            <a:r>
              <a:rPr lang="ru-RU" sz="1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разница по сравнению с октябрём 2019 г.</a:t>
            </a:r>
            <a:endParaRPr lang="ru-RU" sz="15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 hangingPunct="0"/>
            <a:endParaRPr lang="ru-RU" b="1" dirty="0">
              <a:solidFill>
                <a:srgbClr val="A8246E"/>
              </a:solidFill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964155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2044</TotalTime>
  <Words>2463</Words>
  <Application>Microsoft Office PowerPoint</Application>
  <PresentationFormat>Экран (16:9)</PresentationFormat>
  <Paragraphs>654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Arial</vt:lpstr>
      <vt:lpstr>Calibri</vt:lpstr>
      <vt:lpstr>Times New Roman</vt:lpstr>
      <vt:lpstr>Wingdings</vt:lpstr>
      <vt:lpstr>Тема Office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Afanaseva</dc:creator>
  <cp:lastModifiedBy>Пользователь Windows</cp:lastModifiedBy>
  <cp:revision>253</cp:revision>
  <cp:lastPrinted>2020-11-13T13:57:59Z</cp:lastPrinted>
  <dcterms:created xsi:type="dcterms:W3CDTF">2018-05-24T13:38:21Z</dcterms:created>
  <dcterms:modified xsi:type="dcterms:W3CDTF">2020-11-26T12:52:22Z</dcterms:modified>
</cp:coreProperties>
</file>